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78589-B77B-4379-8C03-848CD3FBAFE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E25C9-765B-40FA-A5B1-1048EC26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25C9-765B-40FA-A5B1-1048EC2680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8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AF2-5C89-25C9-0C64-CB8523280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6C32E-9381-53ED-08A5-215DB25AE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445E0-B5D1-896A-FB56-9E6E5A0E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AFFE-6AE1-2613-9BA4-E05AF837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3E197-FF6F-3801-925D-B8C769E8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D30F-3863-EC9E-A195-B4CFB91A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3DB6C-3029-B132-170E-83331D89D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7E3E-B8A5-1743-DE15-FD1915BA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E067-77E4-B33C-25DB-242797AA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DC61-89EB-7958-7708-A246482E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920AC-E756-2473-D541-25A9A8547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938D-2CD0-17A9-3EAB-5E4F1FDB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B17D-CC56-A138-44CE-8F93B305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80C64-C1A2-0AED-C5D1-8028DE27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A8E06-31F0-FBC5-9766-98B3A21B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5449-0D2F-14DF-7CEB-603E776C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4E4F-D785-E328-E0E3-F6858D491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3A3E1-3DDB-21AD-0C1A-3CF2F9E4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1DED8-14DD-705A-D7FF-F2DD5E1E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3BD5-22F8-FC73-AB7B-3350F86A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AFAC-0E43-4968-02DE-C4D410E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22C2-241B-0D54-BA3B-EEAFB9BF2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5DF8-4698-24FB-00B4-1149FA37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9F13-E51E-D330-50F9-50EBF418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7444-3B45-757D-CFD4-A7EBE09A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5BBB-758D-CA19-89A0-8E91F76F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C470-4606-7955-3D87-CC62EC4D5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1DC55-4864-9BA4-6C31-761BAD7F9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E02F-C8C2-E117-C4B0-D36B457C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F2197-7ABE-EA60-94E9-634172DA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78040-3E56-61CF-87DA-F8D83E1C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DB2-3EEE-DAB9-0330-00EC04FE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8B65E-7A0A-9826-B53A-6283720C1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21741-A195-6BDE-75C2-76A0FE4E8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F6A4C-91F0-1199-A85F-9C3B731C1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34499-3302-F354-BCE4-F1B5EB6F8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AD5C6-0B63-26D8-054B-25C97BA1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E9F75-AA25-E365-F243-E4BCAA06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14E47-6ADF-E09A-1C3F-F3DE6428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8433-30C9-F9FD-0AFB-35A0B6A6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140AB-71F9-B206-BBF0-82535308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69DE8-EC47-FA4F-094C-6086B5E0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31A1A-A87E-979E-97EF-9C60903F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7713E-E1E4-D2E9-460C-8AD882EC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968C3-9CC6-9ED4-B8D4-997956EF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0E6A1-95B0-C654-DB0F-DCADEDD9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DB0A-2575-ADB5-FFF7-35F511B0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68ED-1C21-C0D3-3DDC-2CB4FD8A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48C45-A164-73A5-D96C-6BB18C17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EF351-4855-23FA-7566-6AFC781D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A6EDC-3C47-5ADB-20D8-CBD78FA3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B78F-2E63-4615-4B6E-96E4D76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5442-BF0C-4A36-170F-5FE8352F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2AFBD-4487-5AC7-BE2A-B63A5746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D7C58-55E1-7962-F396-CB030719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55053-2AA9-BC2F-B1EA-6542316B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91990-4DF5-6499-C0A6-E9000BCB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EFA35-34CA-70C3-5948-6FCB3D0B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1CF19-79F5-3206-666D-85BC8056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7FBF-00E4-B987-E18D-A4CACE1E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ADDCB-D32F-40A3-B3A9-508025367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7818-E8F2-4C81-BE01-E4BEA9E148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B681-5A30-B77D-E70B-A9F1531EE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386DF-55EA-9BFB-B385-2C6D0C060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B78E-09C7-4BDF-B194-773BE91A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34DAB-39F2-EFB3-9530-15466F95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2729D-9754-6D76-1F9D-54DA93229EB6}"/>
              </a:ext>
            </a:extLst>
          </p:cNvPr>
          <p:cNvSpPr txBox="1"/>
          <p:nvPr/>
        </p:nvSpPr>
        <p:spPr>
          <a:xfrm>
            <a:off x="2462720" y="-924128"/>
            <a:ext cx="726656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700" dirty="0">
                <a:latin typeface="Besmellah 1" pitchFamily="2" charset="0"/>
              </a:rPr>
              <a:t>5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2567354B-FB20-E5C6-B292-1C83617A6AEE}"/>
              </a:ext>
            </a:extLst>
          </p:cNvPr>
          <p:cNvSpPr/>
          <p:nvPr/>
        </p:nvSpPr>
        <p:spPr>
          <a:xfrm>
            <a:off x="-20650200" y="-19964400"/>
            <a:ext cx="46482000" cy="46482000"/>
          </a:xfrm>
          <a:prstGeom prst="donut">
            <a:avLst>
              <a:gd name="adj" fmla="val 2482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B6032E-B608-158D-0B34-9C45B7B74699}"/>
              </a:ext>
            </a:extLst>
          </p:cNvPr>
          <p:cNvSpPr txBox="1"/>
          <p:nvPr/>
        </p:nvSpPr>
        <p:spPr>
          <a:xfrm>
            <a:off x="5187388" y="5602147"/>
            <a:ext cx="1817225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9633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46FBF-EA0F-9B1E-7093-1BE9C318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85F47D-8701-3CED-85A2-2A79FA641809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6C5FD-E284-DC47-95D0-EB36298CF541}"/>
              </a:ext>
            </a:extLst>
          </p:cNvPr>
          <p:cNvSpPr txBox="1"/>
          <p:nvPr/>
        </p:nvSpPr>
        <p:spPr>
          <a:xfrm>
            <a:off x="3048965" y="561901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🎯 </a:t>
            </a:r>
            <a:r>
              <a:rPr lang="ar-SA" sz="2800" b="1" dirty="0">
                <a:latin typeface="Vazir" panose="020B0603030804020204" pitchFamily="34" charset="-78"/>
                <a:cs typeface="Vazir" panose="020B0603030804020204" pitchFamily="34" charset="-78"/>
              </a:rPr>
              <a:t>ویژگی‌های مهم</a:t>
            </a:r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  </a:t>
            </a:r>
            <a:r>
              <a:rPr lang="en-US" sz="2800" b="1" dirty="0" err="1">
                <a:latin typeface="Vazir" panose="020B0603030804020204" pitchFamily="34" charset="-78"/>
                <a:cs typeface="Vazir" panose="020B0603030804020204" pitchFamily="34" charset="-78"/>
              </a:rPr>
              <a:t>Keras</a:t>
            </a:r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 :</a:t>
            </a:r>
            <a:endParaRPr lang="en-US" sz="2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B7FCD-160A-6E54-1BF3-39469970514C}"/>
              </a:ext>
            </a:extLst>
          </p:cNvPr>
          <p:cNvSpPr txBox="1"/>
          <p:nvPr/>
        </p:nvSpPr>
        <p:spPr>
          <a:xfrm>
            <a:off x="486138" y="1715574"/>
            <a:ext cx="9569369" cy="393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سادگی و خوانایی بالا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971550" marR="0" lvl="1" indent="-514350" algn="r" rtl="1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arenR"/>
              <a:tabLst>
                <a:tab pos="9144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طراحی مدل‌ها با چند خط کد ساده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14350" marR="0" lvl="0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ساختار ماژولار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971550" marR="0" lvl="1" indent="-514350" algn="r" rtl="1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arenR"/>
              <a:tabLst>
                <a:tab pos="9144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ساخت مدل‌های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Sequential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Functional API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14350" marR="0" lvl="0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پشتیبانی از لایه‌ها، توابع فعال‌سازی، ضرر، بهینه‌سازها و معیارها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14350" marR="0" lvl="0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قابلیت اجرا روی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CPU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GPU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514350" marR="0" lvl="0" indent="-51435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قابل استفاده در پژوهش و تولید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(Research &amp; Production)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0994D0E-DC08-A5D8-0DA2-4874512A3546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8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47188-CED7-3FA6-77A8-A2F8C8C6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8334D-148A-FC5C-FD5E-E18149E5B368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D3A22-5338-D005-2756-91480BCE016F}"/>
              </a:ext>
            </a:extLst>
          </p:cNvPr>
          <p:cNvSpPr txBox="1"/>
          <p:nvPr/>
        </p:nvSpPr>
        <p:spPr>
          <a:xfrm>
            <a:off x="3048965" y="561901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💡 </a:t>
            </a:r>
            <a:r>
              <a:rPr lang="ar-SA" sz="2800" b="1" dirty="0">
                <a:latin typeface="Vazir" panose="020B0603030804020204" pitchFamily="34" charset="-78"/>
                <a:cs typeface="Vazir" panose="020B0603030804020204" pitchFamily="34" charset="-78"/>
              </a:rPr>
              <a:t>چرا از</a:t>
            </a:r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en-US" sz="2800" b="1" dirty="0" err="1">
                <a:latin typeface="Vazir" panose="020B0603030804020204" pitchFamily="34" charset="-78"/>
                <a:cs typeface="Vazir" panose="020B0603030804020204" pitchFamily="34" charset="-78"/>
              </a:rPr>
              <a:t>Keras</a:t>
            </a:r>
            <a:r>
              <a:rPr lang="en-US" sz="28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ar-SA" sz="2800" b="1" dirty="0">
                <a:latin typeface="Vazir" panose="020B0603030804020204" pitchFamily="34" charset="-78"/>
                <a:cs typeface="Vazir" panose="020B0603030804020204" pitchFamily="34" charset="-78"/>
              </a:rPr>
              <a:t>استفاده می‌شود؟</a:t>
            </a:r>
            <a:endParaRPr lang="en-US" sz="2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DA358-5D14-C9DA-E6E5-0633E4E6D17D}"/>
              </a:ext>
            </a:extLst>
          </p:cNvPr>
          <p:cNvSpPr txBox="1"/>
          <p:nvPr/>
        </p:nvSpPr>
        <p:spPr>
          <a:xfrm>
            <a:off x="2187616" y="2664971"/>
            <a:ext cx="747435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مناسب برای شروع یادگیری شبکه‌های عصبی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کاهش پیچیدگی کدنویسی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قابل ترکیب با ابزارهای حرفه‌ای مثل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TensorBoard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973746-896F-5A04-4867-36EE22DAC226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4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DF39F-F753-FC0A-246E-5EABA143349B}"/>
              </a:ext>
            </a:extLst>
          </p:cNvPr>
          <p:cNvSpPr txBox="1"/>
          <p:nvPr/>
        </p:nvSpPr>
        <p:spPr>
          <a:xfrm>
            <a:off x="9329194" y="1258274"/>
            <a:ext cx="248566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📌 </a:t>
            </a:r>
            <a:r>
              <a:rPr lang="ar-SA" sz="36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نکته</a:t>
            </a:r>
            <a:r>
              <a:rPr lang="en-US" sz="36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:</a:t>
            </a:r>
            <a:endParaRPr lang="en-US" sz="2800" dirty="0">
              <a:effectLst/>
              <a:latin typeface="Vazir" panose="020B0603030804020204" pitchFamily="34" charset="-78"/>
              <a:ea typeface="Calibri" panose="020F0502020204030204" pitchFamily="34" charset="0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F14F2-EA1D-9FF2-04D6-74CC09BEFD81}"/>
              </a:ext>
            </a:extLst>
          </p:cNvPr>
          <p:cNvSpPr txBox="1"/>
          <p:nvPr/>
        </p:nvSpPr>
        <p:spPr>
          <a:xfrm>
            <a:off x="416689" y="3228260"/>
            <a:ext cx="11366339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دیگر بخشی از خود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TensorFlow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محسوب می‌شود (از نسخه 2 به بعد) و به صورت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tf.keras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دسترس است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77B5F55-5170-8F8B-D01B-409519E6DF79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E980D-ED02-9363-415E-4D19A30E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7272" r="38218"/>
          <a:stretch/>
        </p:blipFill>
        <p:spPr>
          <a:xfrm>
            <a:off x="7214887" y="0"/>
            <a:ext cx="542852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EB497-B9B6-9CC3-8602-0FFECB63F637}"/>
              </a:ext>
            </a:extLst>
          </p:cNvPr>
          <p:cNvSpPr txBox="1"/>
          <p:nvPr/>
        </p:nvSpPr>
        <p:spPr>
          <a:xfrm>
            <a:off x="1681222" y="529069"/>
            <a:ext cx="6094070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✅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مراحل پیاده‌سازی یک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ساده در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TensorFlow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توضیحی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56BE2-DF58-C780-434F-D8A12DA8C3AC}"/>
              </a:ext>
            </a:extLst>
          </p:cNvPr>
          <p:cNvSpPr txBox="1"/>
          <p:nvPr/>
        </p:nvSpPr>
        <p:spPr>
          <a:xfrm>
            <a:off x="1539433" y="1464727"/>
            <a:ext cx="4812175" cy="5070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آماده‌سازی داده‌ها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(Preprocessing):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بارگذاری داده‌ها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نرمال‌سازی یا مقیاس‌بندی ورودی‌ها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تبدیل برچسب‌ها به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one-hot (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دسته‌بندی چندکلاسه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 مدل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(Model Building):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تعریف معماری شبکه با استفاده از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تعیین تعداد لایه‌ها، نورون‌ها و توابع فعال‌سازی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کامپایل مدل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(Compile):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مشخص کردن تابع هزینه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(loss function)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انتخاب بهینه‌ساز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(optimizer)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تعریف معیار ارزیابی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(metrics)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1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CAD8-E3E9-FA6A-2C09-8FF7A2C3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C7644-4BA8-8A75-B069-E0DEF2DE3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17272" r="38218"/>
          <a:stretch/>
        </p:blipFill>
        <p:spPr>
          <a:xfrm>
            <a:off x="7214887" y="0"/>
            <a:ext cx="542852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B1989-25FD-C514-B640-26DB99B65349}"/>
              </a:ext>
            </a:extLst>
          </p:cNvPr>
          <p:cNvSpPr txBox="1"/>
          <p:nvPr/>
        </p:nvSpPr>
        <p:spPr>
          <a:xfrm>
            <a:off x="1681222" y="529069"/>
            <a:ext cx="6094070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✅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مراحل پیاده‌سازی یک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ساده در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TensorFlow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توضیحی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B04E5-8748-7207-4948-5D96BD03D727}"/>
              </a:ext>
            </a:extLst>
          </p:cNvPr>
          <p:cNvSpPr txBox="1"/>
          <p:nvPr/>
        </p:nvSpPr>
        <p:spPr>
          <a:xfrm>
            <a:off x="138895" y="2139331"/>
            <a:ext cx="6748039" cy="357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مدل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(Training):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داده‌های آموزشی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تعیین تعداد دوره‌ها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(epochs)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اندازه دسته‌ها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(batch size)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ارزیابی مدل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(Evaluation):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تست عملکرد مدل با داده‌های تست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بررسی دقت، خطا و سایر معیارها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پیش‌بینی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(Prediction)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استفاده از مدل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742950" marR="0" lvl="1" indent="-28575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مدل آموزش‌دیده برای پیش‌بینی داده‌های جدید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202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04F218-8026-671E-E0CE-037B940B2E55}"/>
              </a:ext>
            </a:extLst>
          </p:cNvPr>
          <p:cNvSpPr txBox="1"/>
          <p:nvPr/>
        </p:nvSpPr>
        <p:spPr>
          <a:xfrm>
            <a:off x="5590572" y="598517"/>
            <a:ext cx="6351607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حل یک مثال - تشخیص ارقام دست‌نویس با دیتاست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 MNIST</a:t>
            </a:r>
            <a:endParaRPr lang="en-US" sz="1600" dirty="0">
              <a:solidFill>
                <a:schemeClr val="accent2">
                  <a:lumMod val="50000"/>
                </a:schemeClr>
              </a:solidFill>
              <a:effectLst/>
              <a:latin typeface="Vazir" panose="020B0603030804020204" pitchFamily="34" charset="-78"/>
              <a:ea typeface="Calibri" panose="020F0502020204030204" pitchFamily="34" charset="0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0905E-0D40-584D-3233-346AFF2F0DDC}"/>
              </a:ext>
            </a:extLst>
          </p:cNvPr>
          <p:cNvSpPr txBox="1"/>
          <p:nvPr/>
        </p:nvSpPr>
        <p:spPr>
          <a:xfrm>
            <a:off x="5014732" y="1290290"/>
            <a:ext cx="6094070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دیتاست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MNIST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هدف: تشخیص عدد از تصویر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28 ×28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پیکسلی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3E51B-0B98-505C-D5E1-8CD07D3BE0C1}"/>
              </a:ext>
            </a:extLst>
          </p:cNvPr>
          <p:cNvSpPr txBox="1"/>
          <p:nvPr/>
        </p:nvSpPr>
        <p:spPr>
          <a:xfrm>
            <a:off x="7292051" y="2450466"/>
            <a:ext cx="423344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پیاده‌سازی کد (بخش اول: آماده‌سازی داده‌ها)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AD58F-197C-FC36-8536-D5B7003F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8" y="3281856"/>
            <a:ext cx="7638034" cy="3028101"/>
          </a:xfrm>
          <a:prstGeom prst="roundRect">
            <a:avLst>
              <a:gd name="adj" fmla="val 97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03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BF770-5BB2-87AE-316D-7EC75698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7B08B3-7D94-08DE-402D-65AE468A33D7}"/>
              </a:ext>
            </a:extLst>
          </p:cNvPr>
          <p:cNvSpPr txBox="1"/>
          <p:nvPr/>
        </p:nvSpPr>
        <p:spPr>
          <a:xfrm>
            <a:off x="5590572" y="598517"/>
            <a:ext cx="6351607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حل یک مثال - تشخیص ارقام دست‌نویس با دیتاست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 MNIST</a:t>
            </a:r>
            <a:endParaRPr lang="en-US" sz="1600" dirty="0">
              <a:solidFill>
                <a:schemeClr val="accent2">
                  <a:lumMod val="50000"/>
                </a:schemeClr>
              </a:solidFill>
              <a:effectLst/>
              <a:latin typeface="Vazir" panose="020B0603030804020204" pitchFamily="34" charset="-78"/>
              <a:ea typeface="Calibri" panose="020F0502020204030204" pitchFamily="34" charset="0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16DD3-619C-7354-8D43-CBAD8C5F40A6}"/>
              </a:ext>
            </a:extLst>
          </p:cNvPr>
          <p:cNvSpPr txBox="1"/>
          <p:nvPr/>
        </p:nvSpPr>
        <p:spPr>
          <a:xfrm>
            <a:off x="5014732" y="1290290"/>
            <a:ext cx="6094070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دیتاست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MNIST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هدف: تشخیص عدد از تصویر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28 ×28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پیکسلی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57381-242F-7841-DB04-987D001A1258}"/>
              </a:ext>
            </a:extLst>
          </p:cNvPr>
          <p:cNvSpPr txBox="1"/>
          <p:nvPr/>
        </p:nvSpPr>
        <p:spPr>
          <a:xfrm>
            <a:off x="7349923" y="2265271"/>
            <a:ext cx="446493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پیاده‌سازی کد (بخش دوم: ساخت و آموزش مدل)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A1857-0570-75DB-AD57-C65940C7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29" y="2199705"/>
            <a:ext cx="6197230" cy="2994138"/>
          </a:xfrm>
          <a:prstGeom prst="roundRect">
            <a:avLst>
              <a:gd name="adj" fmla="val 122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1C30E-4528-CD9F-F4CF-8DC9BC78766E}"/>
              </a:ext>
            </a:extLst>
          </p:cNvPr>
          <p:cNvSpPr txBox="1"/>
          <p:nvPr/>
        </p:nvSpPr>
        <p:spPr>
          <a:xfrm>
            <a:off x="10428790" y="5344137"/>
            <a:ext cx="139764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ارزیابی مدل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8887E-B511-9372-03DB-DFA2F1E5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3" y="5613770"/>
            <a:ext cx="59207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047788-68D9-EDFE-91CD-B1FA3B595261}"/>
              </a:ext>
            </a:extLst>
          </p:cNvPr>
          <p:cNvSpPr txBox="1"/>
          <p:nvPr/>
        </p:nvSpPr>
        <p:spPr>
          <a:xfrm>
            <a:off x="8113853" y="6015469"/>
            <a:ext cx="351581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دقت مدل تقریباً بین 97% تا 98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%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9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FB6D2F-7152-0DBC-3A09-445047CA0A8E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0E88F-9A12-0F01-EE78-610107331886}"/>
              </a:ext>
            </a:extLst>
          </p:cNvPr>
          <p:cNvSpPr txBox="1"/>
          <p:nvPr/>
        </p:nvSpPr>
        <p:spPr>
          <a:xfrm>
            <a:off x="4957341" y="725838"/>
            <a:ext cx="2277319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 ✅ </a:t>
            </a:r>
            <a:r>
              <a:rPr lang="ar-SA" sz="24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نتیجه‌گیری </a:t>
            </a:r>
            <a:endParaRPr lang="en-US" dirty="0">
              <a:effectLst/>
              <a:latin typeface="Vazir" panose="020B0603030804020204" pitchFamily="34" charset="-78"/>
              <a:ea typeface="Calibri" panose="020F0502020204030204" pitchFamily="34" charset="0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76158-2A3F-2461-919F-DEB8F1E07DDE}"/>
              </a:ext>
            </a:extLst>
          </p:cNvPr>
          <p:cNvSpPr txBox="1"/>
          <p:nvPr/>
        </p:nvSpPr>
        <p:spPr>
          <a:xfrm>
            <a:off x="1562582" y="1755440"/>
            <a:ext cx="9282896" cy="402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ارائه با مفاهیم پایه‌ای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شبکه‌های عصبی مصنوعی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(ANN)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آشنا شدیم و دیدیم که چگونه فریم‌ورک قدرتمند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TensorFlow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همراه رابط ساده‌ی آن،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 ساخت و آموزش این شبکه‌ها را بسیار آسان و کارآمد کند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پیاده‌سازی یک مثال ساده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تشخیص ارقام دست‌نویس با دیتاست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MNIST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دیدیم که حتی با کدهای کوتاه و قابل فهم، می‌توان به دقت بالا در مسائل دسته‌بندی دست یافت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ابزارها به پژوهشگران، دانشجویان و توسعه‌دهندگان کمک می‌کنند تا به‌سرعت ایده‌های یادگیری ماشین خود را آزمایش و پیاده‌سازی کنند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7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id="{F6F9FF42-1F41-F59A-033C-AC86532C635F}"/>
              </a:ext>
            </a:extLst>
          </p:cNvPr>
          <p:cNvSpPr/>
          <p:nvPr/>
        </p:nvSpPr>
        <p:spPr>
          <a:xfrm>
            <a:off x="-20720538" y="-19940954"/>
            <a:ext cx="46482000" cy="46482000"/>
          </a:xfrm>
          <a:prstGeom prst="donut">
            <a:avLst>
              <a:gd name="adj" fmla="val 4715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EE32-92B5-1235-3EBB-796175653F5E}"/>
              </a:ext>
            </a:extLst>
          </p:cNvPr>
          <p:cNvSpPr txBox="1"/>
          <p:nvPr/>
        </p:nvSpPr>
        <p:spPr>
          <a:xfrm>
            <a:off x="1219200" y="764946"/>
            <a:ext cx="988006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4000" dirty="0">
                <a:effectLst/>
                <a:latin typeface="Digi Titr Plus Bold Circle" panose="02000806080000060004" pitchFamily="2" charset="-78"/>
                <a:ea typeface="Calibri" panose="020F0502020204030204" pitchFamily="34" charset="0"/>
                <a:cs typeface="Digi Titr Plus Bold Circle" panose="02000806080000060004" pitchFamily="2" charset="-78"/>
              </a:rPr>
              <a:t>معرفی</a:t>
            </a:r>
            <a:r>
              <a:rPr lang="en-US" sz="4000" dirty="0">
                <a:effectLst/>
                <a:latin typeface="Digi Titr Plus Bold Circle" panose="02000806080000060004" pitchFamily="2" charset="-78"/>
                <a:ea typeface="Calibri" panose="020F0502020204030204" pitchFamily="34" charset="0"/>
                <a:cs typeface="Digi Titr Plus Bold Circle" panose="02000806080000060004" pitchFamily="2" charset="-78"/>
              </a:rPr>
              <a:t> TensorFlow </a:t>
            </a:r>
            <a:r>
              <a:rPr lang="ar-SA" sz="4000" dirty="0">
                <a:effectLst/>
                <a:latin typeface="Digi Titr Plus Bold Circle" panose="02000806080000060004" pitchFamily="2" charset="-78"/>
                <a:ea typeface="Calibri" panose="020F0502020204030204" pitchFamily="34" charset="0"/>
                <a:cs typeface="Digi Titr Plus Bold Circle" panose="02000806080000060004" pitchFamily="2" charset="-78"/>
              </a:rPr>
              <a:t>و پیاده‌سازی شبکه عصبی مصنوعی</a:t>
            </a:r>
            <a:endParaRPr lang="en-US" sz="3200" dirty="0">
              <a:effectLst/>
              <a:latin typeface="Digi Titr Plus Bold Circle" panose="02000806080000060004" pitchFamily="2" charset="-78"/>
              <a:ea typeface="Calibri" panose="020F0502020204030204" pitchFamily="34" charset="0"/>
              <a:cs typeface="Digi Titr Plus Bold Circle" panose="020008060800000600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8C9BD-2C08-70DD-733F-AB2BBF1E41BE}"/>
              </a:ext>
            </a:extLst>
          </p:cNvPr>
          <p:cNvSpPr txBox="1"/>
          <p:nvPr/>
        </p:nvSpPr>
        <p:spPr>
          <a:xfrm>
            <a:off x="7195724" y="4718910"/>
            <a:ext cx="361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>
                <a:cs typeface="B Nazanin" panose="00000400000000000000" pitchFamily="2" charset="-78"/>
              </a:rPr>
              <a:t>ارائه دهنده :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8D72C-B35C-066F-DA6A-984C05860404}"/>
              </a:ext>
            </a:extLst>
          </p:cNvPr>
          <p:cNvSpPr txBox="1"/>
          <p:nvPr/>
        </p:nvSpPr>
        <p:spPr>
          <a:xfrm>
            <a:off x="350519" y="5577254"/>
            <a:ext cx="17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فروردین 1404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153A8E-D740-9BEC-3891-847B418602BD}"/>
              </a:ext>
            </a:extLst>
          </p:cNvPr>
          <p:cNvSpPr txBox="1"/>
          <p:nvPr/>
        </p:nvSpPr>
        <p:spPr>
          <a:xfrm>
            <a:off x="5187388" y="6169309"/>
            <a:ext cx="1817225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28276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9817B4-A0C6-2A84-0715-C06333AC76F5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5AE3E-FCF3-79EC-74B8-F123B9B8F901}"/>
              </a:ext>
            </a:extLst>
          </p:cNvPr>
          <p:cNvSpPr txBox="1"/>
          <p:nvPr/>
        </p:nvSpPr>
        <p:spPr>
          <a:xfrm>
            <a:off x="5273040" y="674332"/>
            <a:ext cx="164592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مقدمه</a:t>
            </a:r>
            <a:endParaRPr lang="en-US" sz="2400" dirty="0">
              <a:effectLst/>
              <a:latin typeface="Vazir" panose="020B0603030804020204" pitchFamily="34" charset="-78"/>
              <a:ea typeface="Calibri" panose="020F0502020204030204" pitchFamily="34" charset="0"/>
              <a:cs typeface="Vazir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7A1DA-5E5B-4B89-267E-EEEDCE9D0A01}"/>
              </a:ext>
            </a:extLst>
          </p:cNvPr>
          <p:cNvSpPr txBox="1"/>
          <p:nvPr/>
        </p:nvSpPr>
        <p:spPr>
          <a:xfrm>
            <a:off x="701040" y="2409969"/>
            <a:ext cx="1076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200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شبکه‌های عصبی مصنوعی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(Artificial Neural Networks)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به اختصار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ANN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یکی از شاخه‌های مهم یادگیری ماشین هستند که ساختار آن‌ها از شبکه عصبی زیستی در مغز انسان الهام گرفته شده است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29E39CF-CC8F-9EB6-2698-2F2D2C9D09AF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777C6D-C32B-CF06-15FB-EF599E06A910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93536-5903-380D-B07C-926A60634633}"/>
              </a:ext>
            </a:extLst>
          </p:cNvPr>
          <p:cNvSpPr txBox="1"/>
          <p:nvPr/>
        </p:nvSpPr>
        <p:spPr>
          <a:xfrm>
            <a:off x="3048965" y="585050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تعریف کلی</a:t>
            </a:r>
            <a:endParaRPr lang="en-US" sz="3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E14EE-3020-CFEF-2B47-57D8E0365E35}"/>
              </a:ext>
            </a:extLst>
          </p:cNvPr>
          <p:cNvSpPr txBox="1"/>
          <p:nvPr/>
        </p:nvSpPr>
        <p:spPr>
          <a:xfrm>
            <a:off x="1192193" y="2364737"/>
            <a:ext cx="99310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200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شبکه‌های عصبی مصنوعی، مدل‌هایی محاسباتی هستند که از مجموعه‌ای از واحدهای پردازشی ساده به نام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نورون مصنوعی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تشکیل شده‌اند. این نورون‌ها در قالب لایه‌هایی (ورودی، پنهان، خروجی) به یکدیگر متصل می‌شوند و از طریق یادگیری از داده‌ها، قادرند الگوها و روابط پیچیده را شناسایی و مدل‌سازی کنند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E65181-9B75-DBBB-2294-57599083F84C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983B66E7-3337-EDDB-3934-AFA18D9CD171}"/>
              </a:ext>
            </a:extLst>
          </p:cNvPr>
          <p:cNvSpPr/>
          <p:nvPr/>
        </p:nvSpPr>
        <p:spPr>
          <a:xfrm flipH="1">
            <a:off x="10705968" y="-1152953"/>
            <a:ext cx="9227952" cy="9227952"/>
          </a:xfrm>
          <a:prstGeom prst="blockArc">
            <a:avLst>
              <a:gd name="adj1" fmla="val 18723802"/>
              <a:gd name="adj2" fmla="val 2871577"/>
              <a:gd name="adj3" fmla="val 694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A06DB3-8E6C-EAF2-198C-B06578958911}"/>
              </a:ext>
            </a:extLst>
          </p:cNvPr>
          <p:cNvSpPr/>
          <p:nvPr/>
        </p:nvSpPr>
        <p:spPr>
          <a:xfrm flipH="1">
            <a:off x="10374038" y="546373"/>
            <a:ext cx="1714500" cy="1714500"/>
          </a:xfrm>
          <a:prstGeom prst="ellipse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C48745-9358-80A2-3223-334023F0262C}"/>
              </a:ext>
            </a:extLst>
          </p:cNvPr>
          <p:cNvSpPr/>
          <p:nvPr/>
        </p:nvSpPr>
        <p:spPr>
          <a:xfrm flipH="1">
            <a:off x="9875461" y="2603773"/>
            <a:ext cx="1714500" cy="1714500"/>
          </a:xfrm>
          <a:prstGeom prst="ellipse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F77318-ABD5-1431-4F1B-54478AC2A009}"/>
              </a:ext>
            </a:extLst>
          </p:cNvPr>
          <p:cNvSpPr/>
          <p:nvPr/>
        </p:nvSpPr>
        <p:spPr>
          <a:xfrm flipH="1">
            <a:off x="10374038" y="4661173"/>
            <a:ext cx="1714500" cy="1714500"/>
          </a:xfrm>
          <a:prstGeom prst="ellipse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61683-A225-1367-4A39-C31392D9D27E}"/>
              </a:ext>
            </a:extLst>
          </p:cNvPr>
          <p:cNvSpPr txBox="1"/>
          <p:nvPr/>
        </p:nvSpPr>
        <p:spPr>
          <a:xfrm flipH="1">
            <a:off x="10299683" y="1127443"/>
            <a:ext cx="1831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ویژگی‌های اصلی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DE7AC-A827-5FEF-AB78-C0252C6BF531}"/>
              </a:ext>
            </a:extLst>
          </p:cNvPr>
          <p:cNvSpPr txBox="1"/>
          <p:nvPr/>
        </p:nvSpPr>
        <p:spPr>
          <a:xfrm flipH="1">
            <a:off x="9851458" y="3305294"/>
            <a:ext cx="178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کاربردهای رایج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51A37-0846-8FD4-040E-27F234747DF2}"/>
              </a:ext>
            </a:extLst>
          </p:cNvPr>
          <p:cNvSpPr txBox="1"/>
          <p:nvPr/>
        </p:nvSpPr>
        <p:spPr>
          <a:xfrm flipH="1">
            <a:off x="10293418" y="5113774"/>
            <a:ext cx="1889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اهمیت استفاده از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ANN</a:t>
            </a:r>
          </a:p>
          <a:p>
            <a:pPr algn="ctr" rtl="1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یادگیری ماشین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96475C-E0F7-73AC-8E2D-CFD41AED2CF0}"/>
              </a:ext>
            </a:extLst>
          </p:cNvPr>
          <p:cNvSpPr txBox="1"/>
          <p:nvPr/>
        </p:nvSpPr>
        <p:spPr>
          <a:xfrm>
            <a:off x="5673011" y="827221"/>
            <a:ext cx="458651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یادگیری از طریق تجربه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استفاده از داده‌ها و تکرار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99F1A2-52B0-CE2B-E1AB-226D7C2C2B99}"/>
              </a:ext>
            </a:extLst>
          </p:cNvPr>
          <p:cNvSpPr txBox="1"/>
          <p:nvPr/>
        </p:nvSpPr>
        <p:spPr>
          <a:xfrm>
            <a:off x="989045" y="827355"/>
            <a:ext cx="432240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توانایی مدل‌سازی روابط غیرخطی پیچیده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F11F09-80D6-AB61-77C9-C801840A9D5A}"/>
              </a:ext>
            </a:extLst>
          </p:cNvPr>
          <p:cNvSpPr txBox="1"/>
          <p:nvPr/>
        </p:nvSpPr>
        <p:spPr>
          <a:xfrm>
            <a:off x="1045029" y="1639118"/>
            <a:ext cx="433173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قابلیت تعمیم‌دهی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داده‌های جدید پس از آموزش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9FB95-4AA4-F14B-672E-6AFBE2976B51}"/>
              </a:ext>
            </a:extLst>
          </p:cNvPr>
          <p:cNvSpPr txBox="1"/>
          <p:nvPr/>
        </p:nvSpPr>
        <p:spPr>
          <a:xfrm>
            <a:off x="5505060" y="1583134"/>
            <a:ext cx="476094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تابع فعال‌سازی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ایجاد رفتار غیرخطی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C1DC2-D061-6299-1EC7-10F993E5D77D}"/>
              </a:ext>
            </a:extLst>
          </p:cNvPr>
          <p:cNvSpPr txBox="1"/>
          <p:nvPr/>
        </p:nvSpPr>
        <p:spPr>
          <a:xfrm>
            <a:off x="3580624" y="2841492"/>
            <a:ext cx="615353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تشخیص الگوها (مثل تشخیص چهره یا دست‌خط)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4368C3-A53D-9C01-BF6A-0E0FE0B66EC2}"/>
              </a:ext>
            </a:extLst>
          </p:cNvPr>
          <p:cNvSpPr txBox="1"/>
          <p:nvPr/>
        </p:nvSpPr>
        <p:spPr>
          <a:xfrm>
            <a:off x="2146040" y="3710513"/>
            <a:ext cx="3352023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بینایی ماشین و تحلیل تصاویر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92F8E9-529F-B81D-BAF0-932C882BDC0F}"/>
              </a:ext>
            </a:extLst>
          </p:cNvPr>
          <p:cNvSpPr txBox="1"/>
          <p:nvPr/>
        </p:nvSpPr>
        <p:spPr>
          <a:xfrm>
            <a:off x="1614196" y="2814776"/>
            <a:ext cx="385820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پردازش زبان طبیعی (مثل ترجمه خودکار)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90002B-39E4-83BD-6374-9B542EF1A5E1}"/>
              </a:ext>
            </a:extLst>
          </p:cNvPr>
          <p:cNvSpPr txBox="1"/>
          <p:nvPr/>
        </p:nvSpPr>
        <p:spPr>
          <a:xfrm>
            <a:off x="3494314" y="3617208"/>
            <a:ext cx="626084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پیش‌بینی (مثلاً در بورس یا آب‌وهوا)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E633C3-BE4F-1382-1B30-38E8D1B8A77E}"/>
              </a:ext>
            </a:extLst>
          </p:cNvPr>
          <p:cNvSpPr txBox="1"/>
          <p:nvPr/>
        </p:nvSpPr>
        <p:spPr>
          <a:xfrm>
            <a:off x="6662061" y="4531604"/>
            <a:ext cx="380922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توانایی یادگیری روابط پیچیده و غیرخطی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D72ED0-A1E5-2192-92A8-4BD1F41E3664}"/>
              </a:ext>
            </a:extLst>
          </p:cNvPr>
          <p:cNvSpPr txBox="1"/>
          <p:nvPr/>
        </p:nvSpPr>
        <p:spPr>
          <a:xfrm>
            <a:off x="298583" y="4532712"/>
            <a:ext cx="7065605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برخلاف مدل‌های کلاسیک،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 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 الگوهای پنهان و پیچیده‌ای را در داده‌ها تشخیص دهد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B4A3D3-2701-F8FE-5538-C0D470ED5A2A}"/>
              </a:ext>
            </a:extLst>
          </p:cNvPr>
          <p:cNvSpPr txBox="1"/>
          <p:nvPr/>
        </p:nvSpPr>
        <p:spPr>
          <a:xfrm>
            <a:off x="8294913" y="4988798"/>
            <a:ext cx="192443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یادگیری تطبیقی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57C7A7-5D9A-62D5-1A03-02391DA9015C}"/>
              </a:ext>
            </a:extLst>
          </p:cNvPr>
          <p:cNvSpPr txBox="1"/>
          <p:nvPr/>
        </p:nvSpPr>
        <p:spPr>
          <a:xfrm>
            <a:off x="2591579" y="5018601"/>
            <a:ext cx="6153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  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قادر است با تغییر وزن‌ها در طول فرایند آموزش، خود را با داده‌های جدید سازگار کند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F367B1-73FC-DE0D-E955-34849FF83088}"/>
              </a:ext>
            </a:extLst>
          </p:cNvPr>
          <p:cNvSpPr txBox="1"/>
          <p:nvPr/>
        </p:nvSpPr>
        <p:spPr>
          <a:xfrm>
            <a:off x="4121799" y="5427334"/>
            <a:ext cx="615353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کاربرد گسترده در زمینه‌های مختلف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D1065C-E6AD-92E5-DDCF-2891E9E9E643}"/>
              </a:ext>
            </a:extLst>
          </p:cNvPr>
          <p:cNvSpPr txBox="1"/>
          <p:nvPr/>
        </p:nvSpPr>
        <p:spPr>
          <a:xfrm>
            <a:off x="1838129" y="5455677"/>
            <a:ext cx="5367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بینایی ماشین و پردازش زبان گرفته تا بازی‌سازی، پزشکی و حتی هنر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F88162-1AC5-AA9F-C674-79801D6C29B5}"/>
              </a:ext>
            </a:extLst>
          </p:cNvPr>
          <p:cNvSpPr txBox="1"/>
          <p:nvPr/>
        </p:nvSpPr>
        <p:spPr>
          <a:xfrm>
            <a:off x="6904653" y="5856548"/>
            <a:ext cx="350131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مناسب برای داده‌های بزرگ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(Big Data)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6F84F9-3A4A-2F80-C2DB-A82D871A0364}"/>
              </a:ext>
            </a:extLst>
          </p:cNvPr>
          <p:cNvSpPr txBox="1"/>
          <p:nvPr/>
        </p:nvSpPr>
        <p:spPr>
          <a:xfrm>
            <a:off x="485192" y="5885648"/>
            <a:ext cx="7037615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عصر داده‌های عظیم،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ANN 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 با حجم زیادی از داده‌ها به‌خوبی آموزش ببیند و تعمیم دهد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079422-823F-BEB6-D590-04312188E5EF}"/>
              </a:ext>
            </a:extLst>
          </p:cNvPr>
          <p:cNvSpPr txBox="1"/>
          <p:nvPr/>
        </p:nvSpPr>
        <p:spPr>
          <a:xfrm>
            <a:off x="6195527" y="6267097"/>
            <a:ext cx="4742283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خودکار بودن استخراج ویژگی‌ها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: (Feature Extraction)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CF5F91-2A07-8AFE-716F-2F019A5646BE}"/>
              </a:ext>
            </a:extLst>
          </p:cNvPr>
          <p:cNvSpPr txBox="1"/>
          <p:nvPr/>
        </p:nvSpPr>
        <p:spPr>
          <a:xfrm>
            <a:off x="933062" y="6146267"/>
            <a:ext cx="5992586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rtl="1">
              <a:lnSpc>
                <a:spcPct val="150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برخلاف برخی الگوریتم‌ها، شبکه‌های عصبی بسیاری از ویژگی‌های مهم داده را خودکار استخراج می‌کنند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ویژه در شبکه‌های عمیق یا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(Deep Neural Networks).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04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A32B70-7B11-B9AC-80D1-3F147B868B99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7D4E4-F892-E9E4-391A-272B9178479C}"/>
              </a:ext>
            </a:extLst>
          </p:cNvPr>
          <p:cNvSpPr txBox="1"/>
          <p:nvPr/>
        </p:nvSpPr>
        <p:spPr>
          <a:xfrm>
            <a:off x="3048965" y="561901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معرفی</a:t>
            </a:r>
            <a:r>
              <a:rPr lang="en-US" sz="2400" b="1" dirty="0">
                <a:effectLst/>
                <a:latin typeface="Vazir" panose="020B0603030804020204" pitchFamily="34" charset="-78"/>
                <a:ea typeface="Calibri" panose="020F0502020204030204" pitchFamily="34" charset="0"/>
                <a:cs typeface="Vazir" panose="020B0603030804020204" pitchFamily="34" charset="-78"/>
              </a:rPr>
              <a:t> TensorFlow</a:t>
            </a:r>
            <a:endParaRPr lang="en-US" sz="2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AD483-E7FD-4012-F951-8EBD412D0237}"/>
              </a:ext>
            </a:extLst>
          </p:cNvPr>
          <p:cNvSpPr txBox="1"/>
          <p:nvPr/>
        </p:nvSpPr>
        <p:spPr>
          <a:xfrm>
            <a:off x="266218" y="2512919"/>
            <a:ext cx="109728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20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TensorFlow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فریم‌ورک متن‌باز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(Open Source)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قدرتمند برای پیاده‌سازی و آموزش مدل‌های یادگیری ماشین، به‌ویژه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شبکه‌های عصبی مصنوعی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یادگیری عمیق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(Deep Learning)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 که توسط شرکت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Google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 داده شده است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524780-198A-9248-101F-254DA216EB63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813E1-DDAA-32AB-35CA-74AF409D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EB380-5737-60B1-F55A-FDCBD25B54FB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4D7E4-D559-D288-46F7-D8705302A6CB}"/>
              </a:ext>
            </a:extLst>
          </p:cNvPr>
          <p:cNvSpPr txBox="1"/>
          <p:nvPr/>
        </p:nvSpPr>
        <p:spPr>
          <a:xfrm>
            <a:off x="3048965" y="561901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🎯</a:t>
            </a:r>
            <a:r>
              <a:rPr lang="ar-SA" sz="2400" b="1" dirty="0">
                <a:latin typeface="Vazir" panose="020B0603030804020204" pitchFamily="34" charset="-78"/>
                <a:cs typeface="Vazir" panose="020B0603030804020204" pitchFamily="34" charset="-78"/>
              </a:rPr>
              <a:t>دلایل محبوبیت و اهمیت</a:t>
            </a:r>
            <a:r>
              <a:rPr lang="en-US" sz="2400" b="1" dirty="0">
                <a:latin typeface="Vazir" panose="020B0603030804020204" pitchFamily="34" charset="-78"/>
                <a:cs typeface="Vazir" panose="020B0603030804020204" pitchFamily="34" charset="-78"/>
              </a:rPr>
              <a:t> TensorFlow </a:t>
            </a:r>
            <a:endParaRPr lang="en-US" sz="3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FDDF0-3A02-78AF-94A0-8C0DDFD48A97}"/>
              </a:ext>
            </a:extLst>
          </p:cNvPr>
          <p:cNvSpPr txBox="1"/>
          <p:nvPr/>
        </p:nvSpPr>
        <p:spPr>
          <a:xfrm>
            <a:off x="1041721" y="2256729"/>
            <a:ext cx="9896355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پشتیبانی از ساخت مدل‌های ساده تا بسیار پیچیده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قابلیت اجرا روی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CPU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GPU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TPU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سازگاری با محیط‌های مختلف (موبایل، وب، کلود و...)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رابط کاربری سطح بالا از طریق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مورد استفاده در شرکت‌ها و پروژه‌های بزرگ مانند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Google Translate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DeepMind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و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1E3F26-164F-8F0C-92A6-2EE413B5CB6A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96D9C-9702-B0C5-4DAD-FC8E96C61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34C597-DC0B-7DE5-C568-A2C054470C70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3C0A-2B0A-FF03-98A5-5946F6DF4DD3}"/>
              </a:ext>
            </a:extLst>
          </p:cNvPr>
          <p:cNvSpPr txBox="1"/>
          <p:nvPr/>
        </p:nvSpPr>
        <p:spPr>
          <a:xfrm>
            <a:off x="3048965" y="561901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>
                <a:latin typeface="Vazir" panose="020B0603030804020204" pitchFamily="34" charset="-78"/>
                <a:cs typeface="Vazir" panose="020B0603030804020204" pitchFamily="34" charset="-78"/>
              </a:rPr>
              <a:t>💡 </a:t>
            </a:r>
            <a:r>
              <a:rPr lang="ar-SA" sz="2400" b="1" dirty="0">
                <a:latin typeface="Vazir" panose="020B0603030804020204" pitchFamily="34" charset="-78"/>
                <a:cs typeface="Vazir" panose="020B0603030804020204" pitchFamily="34" charset="-78"/>
              </a:rPr>
              <a:t>مناسب برای چه کسانی؟</a:t>
            </a:r>
            <a:r>
              <a:rPr lang="en-US" sz="32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en-US" sz="4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E8F00-129B-4EBF-D21B-B4F40C946F21}"/>
              </a:ext>
            </a:extLst>
          </p:cNvPr>
          <p:cNvSpPr txBox="1"/>
          <p:nvPr/>
        </p:nvSpPr>
        <p:spPr>
          <a:xfrm>
            <a:off x="2954438" y="2653396"/>
            <a:ext cx="6094070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پژوهشگران یادگیری ماشین و هوش مصنوعی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توسعه‌دهندگان اپلیکیشن‌های هوشمند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marR="0" lvl="0" indent="-457200" algn="r" rt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دانشجویان و علاقه‌مندان به شبکه‌های عصبی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A80385-811E-DFD2-2B3A-DE257C421BDA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73307B-3A42-EFA7-7135-DB8154EC2160}"/>
              </a:ext>
            </a:extLst>
          </p:cNvPr>
          <p:cNvSpPr/>
          <p:nvPr/>
        </p:nvSpPr>
        <p:spPr>
          <a:xfrm>
            <a:off x="487680" y="198120"/>
            <a:ext cx="11216640" cy="646176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66000"/>
                </a:schemeClr>
              </a:gs>
            </a:gsLst>
            <a:lin ang="108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B0660-9E0B-E1A4-BE68-4A2F86053F21}"/>
              </a:ext>
            </a:extLst>
          </p:cNvPr>
          <p:cNvSpPr txBox="1"/>
          <p:nvPr/>
        </p:nvSpPr>
        <p:spPr>
          <a:xfrm>
            <a:off x="3048965" y="561901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Vazir" panose="020B0603030804020204" pitchFamily="34" charset="-78"/>
                <a:cs typeface="Vazir" panose="020B0603030804020204" pitchFamily="34" charset="-78"/>
              </a:rPr>
              <a:t>معرفی</a:t>
            </a:r>
            <a:r>
              <a:rPr lang="en-US" sz="32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en-US" sz="3200" b="1" dirty="0" err="1">
                <a:latin typeface="Vazir" panose="020B0603030804020204" pitchFamily="34" charset="-78"/>
                <a:cs typeface="Vazir" panose="020B0603030804020204" pitchFamily="34" charset="-78"/>
              </a:rPr>
              <a:t>Keras</a:t>
            </a:r>
            <a:r>
              <a:rPr lang="en-US" sz="32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en-US" sz="6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2DF67-47D2-F3E0-2D58-CACE29F08245}"/>
              </a:ext>
            </a:extLst>
          </p:cNvPr>
          <p:cNvSpPr txBox="1"/>
          <p:nvPr/>
        </p:nvSpPr>
        <p:spPr>
          <a:xfrm>
            <a:off x="949126" y="2709688"/>
            <a:ext cx="10301468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رابط سطح‌بالا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(High-Level API)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ساخت و آموزش شبکه‌های عصبی است که به صورت پیش‌فرض بر پایه‌ی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TensorFlow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اجرا می‌شود. هدف اصلی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Keras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ساده‌سازی فرایند طراحی مدل‌های یادگیری عمیق است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E2583CF-03E8-631B-5BC8-51FE95F353B0}"/>
              </a:ext>
            </a:extLst>
          </p:cNvPr>
          <p:cNvSpPr/>
          <p:nvPr/>
        </p:nvSpPr>
        <p:spPr>
          <a:xfrm>
            <a:off x="11042248" y="6018835"/>
            <a:ext cx="817872" cy="4051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901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B Nazanin</vt:lpstr>
      <vt:lpstr>Besmellah 1</vt:lpstr>
      <vt:lpstr>Calibri</vt:lpstr>
      <vt:lpstr>Calibri Light</vt:lpstr>
      <vt:lpstr>Courier New</vt:lpstr>
      <vt:lpstr>Digi Titr Plus Bold Circle</vt:lpstr>
      <vt:lpstr>Segoe UI Emoji</vt:lpstr>
      <vt:lpstr>Symbol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 I S I O N</dc:creator>
  <cp:lastModifiedBy>V I S I O N</cp:lastModifiedBy>
  <cp:revision>8</cp:revision>
  <dcterms:created xsi:type="dcterms:W3CDTF">2025-04-11T12:41:32Z</dcterms:created>
  <dcterms:modified xsi:type="dcterms:W3CDTF">2025-04-11T14:15:02Z</dcterms:modified>
</cp:coreProperties>
</file>