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0"/>
  </p:notesMasterIdLst>
  <p:sldIdLst>
    <p:sldId id="256" r:id="rId2"/>
    <p:sldId id="261" r:id="rId3"/>
    <p:sldId id="353" r:id="rId4"/>
    <p:sldId id="357" r:id="rId5"/>
    <p:sldId id="358" r:id="rId6"/>
    <p:sldId id="354" r:id="rId7"/>
    <p:sldId id="359" r:id="rId8"/>
    <p:sldId id="360" r:id="rId9"/>
    <p:sldId id="355" r:id="rId10"/>
    <p:sldId id="364" r:id="rId11"/>
    <p:sldId id="365" r:id="rId12"/>
    <p:sldId id="366" r:id="rId13"/>
    <p:sldId id="367" r:id="rId14"/>
    <p:sldId id="368" r:id="rId15"/>
    <p:sldId id="352" r:id="rId16"/>
    <p:sldId id="369" r:id="rId17"/>
    <p:sldId id="428" r:id="rId18"/>
    <p:sldId id="393" r:id="rId19"/>
    <p:sldId id="394" r:id="rId20"/>
    <p:sldId id="395" r:id="rId21"/>
    <p:sldId id="396" r:id="rId22"/>
    <p:sldId id="397" r:id="rId23"/>
    <p:sldId id="398" r:id="rId24"/>
    <p:sldId id="399" r:id="rId25"/>
    <p:sldId id="400" r:id="rId26"/>
    <p:sldId id="423" r:id="rId27"/>
    <p:sldId id="373" r:id="rId28"/>
    <p:sldId id="363" r:id="rId29"/>
    <p:sldId id="370" r:id="rId30"/>
    <p:sldId id="403" r:id="rId31"/>
    <p:sldId id="406" r:id="rId32"/>
    <p:sldId id="402" r:id="rId33"/>
    <p:sldId id="404" r:id="rId34"/>
    <p:sldId id="405" r:id="rId35"/>
    <p:sldId id="434" r:id="rId36"/>
    <p:sldId id="431" r:id="rId37"/>
    <p:sldId id="432" r:id="rId38"/>
    <p:sldId id="433" r:id="rId39"/>
    <p:sldId id="436" r:id="rId40"/>
    <p:sldId id="439" r:id="rId41"/>
    <p:sldId id="435" r:id="rId42"/>
    <p:sldId id="438" r:id="rId43"/>
    <p:sldId id="442" r:id="rId44"/>
    <p:sldId id="437" r:id="rId45"/>
    <p:sldId id="443" r:id="rId46"/>
    <p:sldId id="441" r:id="rId47"/>
    <p:sldId id="414" r:id="rId48"/>
    <p:sldId id="415" r:id="rId49"/>
    <p:sldId id="445" r:id="rId50"/>
    <p:sldId id="421" r:id="rId51"/>
    <p:sldId id="444" r:id="rId52"/>
    <p:sldId id="422" r:id="rId53"/>
    <p:sldId id="419" r:id="rId54"/>
    <p:sldId id="413" r:id="rId55"/>
    <p:sldId id="446" r:id="rId56"/>
    <p:sldId id="447" r:id="rId57"/>
    <p:sldId id="448" r:id="rId58"/>
    <p:sldId id="449" r:id="rId59"/>
    <p:sldId id="450" r:id="rId60"/>
    <p:sldId id="451" r:id="rId61"/>
    <p:sldId id="362" r:id="rId62"/>
    <p:sldId id="371" r:id="rId63"/>
    <p:sldId id="372" r:id="rId64"/>
    <p:sldId id="378" r:id="rId65"/>
    <p:sldId id="379" r:id="rId66"/>
    <p:sldId id="380" r:id="rId67"/>
    <p:sldId id="381" r:id="rId68"/>
    <p:sldId id="383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2718" autoAdjust="0"/>
  </p:normalViewPr>
  <p:slideViewPr>
    <p:cSldViewPr>
      <p:cViewPr>
        <p:scale>
          <a:sx n="70" d="100"/>
          <a:sy n="70" d="100"/>
        </p:scale>
        <p:origin x="-1986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NULL"/><Relationship Id="rId1" Type="http://schemas.openxmlformats.org/officeDocument/2006/relationships/image" Target="../media/image33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3.wmf"/><Relationship Id="rId1" Type="http://schemas.openxmlformats.org/officeDocument/2006/relationships/image" Target="../media/image9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7" Type="http://schemas.openxmlformats.org/officeDocument/2006/relationships/image" Target="../media/image102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6" Type="http://schemas.openxmlformats.org/officeDocument/2006/relationships/image" Target="../media/image101.wmf"/><Relationship Id="rId5" Type="http://schemas.openxmlformats.org/officeDocument/2006/relationships/image" Target="../media/image100.wmf"/><Relationship Id="rId4" Type="http://schemas.openxmlformats.org/officeDocument/2006/relationships/image" Target="../media/image9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58003-CD7C-448A-92E1-7447FCC4E655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A1D4E-52F6-43F4-AE44-FE0ECF169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814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A1D4E-52F6-43F4-AE44-FE0ECF1698C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63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A1D4E-52F6-43F4-AE44-FE0ECF1698C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44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A1D4E-52F6-43F4-AE44-FE0ECF1698C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10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3D929-85E8-488A-B3A7-9B08846DDA34}" type="datetime1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78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900C1-D33A-4348-8A57-7D9B7258ADCD}" type="datetime1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255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23686-FBF1-45FB-A8CB-FD7ECD708D34}" type="datetime1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83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8E976-83BE-4967-A8B6-821FB444786F}" type="datetime1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C358F-01FE-4C43-8D45-693DD6886C10}" type="datetime1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138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24AC0-2984-4D21-B11D-627F655ABF5F}" type="datetime1">
              <a:rPr lang="en-US" smtClean="0"/>
              <a:t>12/14/2019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465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0EC0-F254-4720-AB99-C13D96137C4C}" type="datetime1">
              <a:rPr lang="en-US" smtClean="0"/>
              <a:t>12/14/2019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144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465-CCB7-499C-A8DD-DE9418A82F63}" type="datetime1">
              <a:rPr lang="en-US" smtClean="0"/>
              <a:t>12/14/2019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791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3C0F-80D1-4110-BB06-EAFAE578A014}" type="datetime1">
              <a:rPr lang="en-US" smtClean="0"/>
              <a:t>12/14/2019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7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B3BCA-5048-4F0D-8063-B526491EF3BA}" type="datetime1">
              <a:rPr lang="en-US" smtClean="0"/>
              <a:t>12/14/2019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4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7BDD-0F5C-4B7D-8D51-267C0D7335AF}" type="datetime1">
              <a:rPr lang="en-US" smtClean="0"/>
              <a:t>12/14/2019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331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B7846-F6FD-4150-8B31-C70EEF5E0747}" type="datetime1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2506A-7385-47BC-88FC-6007B0D11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29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37.wmf"/><Relationship Id="rId3" Type="http://schemas.openxmlformats.org/officeDocument/2006/relationships/oleObject" Target="../embeddings/oleObject5.bin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36.wmf"/><Relationship Id="rId5" Type="http://schemas.openxmlformats.org/officeDocument/2006/relationships/oleObject" Target="../embeddings/oleObject6.bin"/><Relationship Id="rId15" Type="http://schemas.openxmlformats.org/officeDocument/2006/relationships/image" Target="../media/image38.wmf"/><Relationship Id="rId10" Type="http://schemas.openxmlformats.org/officeDocument/2006/relationships/oleObject" Target="../embeddings/oleObject9.bin"/><Relationship Id="rId4" Type="http://schemas.openxmlformats.org/officeDocument/2006/relationships/image" Target="../media/image33.wmf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11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png"/><Relationship Id="rId4" Type="http://schemas.openxmlformats.org/officeDocument/2006/relationships/image" Target="../media/image89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1.w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3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92.w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5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94.wmf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wmf"/><Relationship Id="rId13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10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2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97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10" Type="http://schemas.openxmlformats.org/officeDocument/2006/relationships/image" Target="../media/image99.wmf"/><Relationship Id="rId4" Type="http://schemas.openxmlformats.org/officeDocument/2006/relationships/image" Target="../media/image96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101.w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9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441575"/>
          </a:xfrm>
        </p:spPr>
        <p:txBody>
          <a:bodyPr>
            <a:normAutofit/>
          </a:bodyPr>
          <a:lstStyle/>
          <a:p>
            <a:r>
              <a:rPr lang="en-US" b="1" dirty="0"/>
              <a:t>Advanced Production</a:t>
            </a:r>
            <a:br>
              <a:rPr lang="en-US" b="1" dirty="0"/>
            </a:br>
            <a:r>
              <a:rPr lang="en-US" b="1" dirty="0"/>
              <a:t>Decline </a:t>
            </a:r>
            <a:r>
              <a:rPr lang="en-US" b="1" dirty="0" smtClean="0"/>
              <a:t>Analysis (APDA)</a:t>
            </a:r>
            <a:br>
              <a:rPr lang="en-US" b="1" dirty="0" smtClean="0"/>
            </a:br>
            <a:r>
              <a:rPr lang="en-US" b="1" dirty="0" err="1" smtClean="0">
                <a:solidFill>
                  <a:srgbClr val="FF0000"/>
                </a:solidFill>
              </a:rPr>
              <a:t>Blasingame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685800"/>
          </a:xfrm>
        </p:spPr>
        <p:txBody>
          <a:bodyPr/>
          <a:lstStyle/>
          <a:p>
            <a:r>
              <a:rPr lang="en-US" dirty="0" err="1" smtClean="0"/>
              <a:t>Shahab</a:t>
            </a:r>
            <a:r>
              <a:rPr lang="en-US" dirty="0" smtClean="0"/>
              <a:t> </a:t>
            </a:r>
            <a:r>
              <a:rPr lang="en-US" dirty="0" err="1" smtClean="0"/>
              <a:t>Gerami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3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0"/>
            <a:ext cx="830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What about Variable Rate / Variable Pressure </a:t>
            </a:r>
          </a:p>
          <a:p>
            <a:pPr algn="ctr"/>
            <a:r>
              <a:rPr lang="en-US" sz="3200" b="1" dirty="0"/>
              <a:t>Production?    The Principle of Superposition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1230249"/>
            <a:ext cx="84457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Superposition in Time:</a:t>
            </a:r>
          </a:p>
          <a:p>
            <a:r>
              <a:rPr lang="en-US" sz="2400" dirty="0"/>
              <a:t>1. Divide the production history into a series of constant rate </a:t>
            </a:r>
            <a:r>
              <a:rPr lang="en-US" sz="2400" dirty="0" smtClean="0"/>
              <a:t>periods.</a:t>
            </a:r>
            <a:endParaRPr lang="en-US" sz="2400" dirty="0"/>
          </a:p>
          <a:p>
            <a:r>
              <a:rPr lang="en-US" sz="2400" dirty="0"/>
              <a:t>2. The observed pressure response is a result of the additive effect of each rate </a:t>
            </a:r>
            <a:r>
              <a:rPr lang="en-US" sz="2400" dirty="0" smtClean="0"/>
              <a:t>change </a:t>
            </a:r>
            <a:r>
              <a:rPr lang="en-US" sz="2400" dirty="0"/>
              <a:t>in the </a:t>
            </a:r>
            <a:r>
              <a:rPr lang="en-US" sz="2400" dirty="0" smtClean="0"/>
              <a:t>history.</a:t>
            </a:r>
          </a:p>
          <a:p>
            <a:r>
              <a:rPr lang="en-US" sz="2400" b="1" dirty="0" smtClean="0"/>
              <a:t>Example</a:t>
            </a:r>
            <a:r>
              <a:rPr lang="en-US" sz="2400" dirty="0"/>
              <a:t>:  Two Rate History</a:t>
            </a:r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3862934"/>
            <a:ext cx="6972300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497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11</a:t>
            </a:fld>
            <a:endParaRPr lang="en-US"/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1" t="33836" b="15143"/>
          <a:stretch/>
        </p:blipFill>
        <p:spPr bwMode="auto">
          <a:xfrm>
            <a:off x="1215377" y="1737608"/>
            <a:ext cx="6683899" cy="135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05000" y="228599"/>
            <a:ext cx="530465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The Principle of </a:t>
            </a:r>
            <a:r>
              <a:rPr lang="en-US" sz="3200" b="1" dirty="0" smtClean="0"/>
              <a:t>Superposition</a:t>
            </a:r>
          </a:p>
          <a:p>
            <a:pPr algn="ctr"/>
            <a:r>
              <a:rPr lang="en-US" sz="3200" dirty="0"/>
              <a:t>N - Rate History</a:t>
            </a:r>
            <a:endParaRPr lang="en-US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1231616" y="3260361"/>
            <a:ext cx="38051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f(t) is the Unit Step Response</a:t>
            </a:r>
          </a:p>
        </p:txBody>
      </p:sp>
    </p:spTree>
    <p:extLst>
      <p:ext uri="{BB962C8B-B14F-4D97-AF65-F5344CB8AC3E}">
        <p14:creationId xmlns:p14="http://schemas.microsoft.com/office/powerpoint/2010/main" val="262279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12</a:t>
            </a:fld>
            <a:endParaRPr lang="en-US"/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16" y="1223963"/>
            <a:ext cx="8586931" cy="479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99101" y="305271"/>
            <a:ext cx="66407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Superposition versus </a:t>
            </a:r>
            <a:r>
              <a:rPr lang="en-US" sz="3200" b="1" dirty="0" err="1"/>
              <a:t>Desuperposition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0898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13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228600"/>
            <a:ext cx="838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The Principle of Superposition </a:t>
            </a:r>
            <a:r>
              <a:rPr lang="en-US" sz="3200" b="1" dirty="0" smtClean="0"/>
              <a:t>–PSS </a:t>
            </a:r>
            <a:r>
              <a:rPr lang="en-US" sz="3200" b="1" dirty="0"/>
              <a:t>Case</a:t>
            </a:r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1676400"/>
            <a:ext cx="43815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5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887" y="2743200"/>
            <a:ext cx="595312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5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133850"/>
            <a:ext cx="75057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5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904" y="5173212"/>
            <a:ext cx="52959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eft Brace 3"/>
          <p:cNvSpPr/>
          <p:nvPr/>
        </p:nvSpPr>
        <p:spPr>
          <a:xfrm>
            <a:off x="381000" y="4030212"/>
            <a:ext cx="304800" cy="276225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6160" y="725129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Convert multiple rate history into an equivalent single rate history by </a:t>
            </a:r>
            <a:r>
              <a:rPr lang="en-US" sz="2000" dirty="0" smtClean="0"/>
              <a:t>re-plotting data </a:t>
            </a:r>
            <a:r>
              <a:rPr lang="en-US" sz="2000" dirty="0"/>
              <a:t>points at their “superposed” times</a:t>
            </a:r>
          </a:p>
        </p:txBody>
      </p:sp>
    </p:spTree>
    <p:extLst>
      <p:ext uri="{BB962C8B-B14F-4D97-AF65-F5344CB8AC3E}">
        <p14:creationId xmlns:p14="http://schemas.microsoft.com/office/powerpoint/2010/main" val="336899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826" name="Object 2"/>
          <p:cNvGraphicFramePr>
            <a:graphicFrameLocks noChangeAspect="1"/>
          </p:cNvGraphicFramePr>
          <p:nvPr/>
        </p:nvGraphicFramePr>
        <p:xfrm>
          <a:off x="228600" y="1143000"/>
          <a:ext cx="4840288" cy="393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32" name="Worksheet" r:id="rId3" imgW="4839005" imgH="3934054" progId="Excel.Sheet.8">
                  <p:embed/>
                </p:oleObj>
              </mc:Choice>
              <mc:Fallback>
                <p:oleObj name="Worksheet" r:id="rId3" imgW="4839005" imgH="3934054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143000"/>
                        <a:ext cx="4840288" cy="3933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7" name="Object 3"/>
          <p:cNvGraphicFramePr>
            <a:graphicFrameLocks noChangeAspect="1"/>
          </p:cNvGraphicFramePr>
          <p:nvPr/>
        </p:nvGraphicFramePr>
        <p:xfrm>
          <a:off x="4114800" y="1219200"/>
          <a:ext cx="4840288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33" name="Worksheet" r:id="rId5" imgW="4839005" imgH="3943807" progId="Excel.Sheet.8">
                  <p:embed/>
                </p:oleObj>
              </mc:Choice>
              <mc:Fallback>
                <p:oleObj name="Worksheet" r:id="rId5" imgW="4839005" imgH="394380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1219200"/>
                        <a:ext cx="4840288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1600200" y="1398588"/>
            <a:ext cx="2554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Arial" charset="0"/>
              </a:rPr>
              <a:t>Actual Rate Decline</a:t>
            </a:r>
            <a:endParaRPr lang="en-US" sz="2000" b="1">
              <a:latin typeface="Arial" charset="0"/>
            </a:endParaRP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5029200" y="1398588"/>
            <a:ext cx="3260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Arial" charset="0"/>
              </a:rPr>
              <a:t>Equivalent Constant Rate</a:t>
            </a:r>
            <a:endParaRPr lang="en-US" sz="1600" b="1">
              <a:latin typeface="Arial" charset="0"/>
            </a:endParaRP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2667000" y="2667000"/>
            <a:ext cx="354013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q</a:t>
            </a:r>
            <a:endParaRPr lang="en-US"/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1066800" y="3505200"/>
            <a:ext cx="342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latin typeface="Arial" charset="0"/>
              </a:rPr>
              <a:t>Q</a:t>
            </a:r>
            <a:endParaRPr lang="en-US"/>
          </a:p>
        </p:txBody>
      </p:sp>
      <p:sp>
        <p:nvSpPr>
          <p:cNvPr id="77832" name="Oval 8"/>
          <p:cNvSpPr>
            <a:spLocks noChangeArrowheads="1"/>
          </p:cNvSpPr>
          <p:nvPr/>
        </p:nvSpPr>
        <p:spPr bwMode="auto">
          <a:xfrm>
            <a:off x="2209800" y="3276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3" name="Line 9"/>
          <p:cNvSpPr>
            <a:spLocks noChangeShapeType="1"/>
          </p:cNvSpPr>
          <p:nvPr/>
        </p:nvSpPr>
        <p:spPr bwMode="auto">
          <a:xfrm>
            <a:off x="2286000" y="34290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4" name="Line 10"/>
          <p:cNvSpPr>
            <a:spLocks noChangeShapeType="1"/>
          </p:cNvSpPr>
          <p:nvPr/>
        </p:nvSpPr>
        <p:spPr bwMode="auto">
          <a:xfrm>
            <a:off x="7086600" y="33528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1752600" y="5257800"/>
            <a:ext cx="1219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latin typeface="Arial" charset="0"/>
              </a:rPr>
              <a:t>actual time (t)</a:t>
            </a:r>
            <a:endParaRPr lang="en-US"/>
          </a:p>
        </p:txBody>
      </p:sp>
      <p:sp>
        <p:nvSpPr>
          <p:cNvPr id="77836" name="Line 12"/>
          <p:cNvSpPr>
            <a:spLocks noChangeShapeType="1"/>
          </p:cNvSpPr>
          <p:nvPr/>
        </p:nvSpPr>
        <p:spPr bwMode="auto">
          <a:xfrm flipH="1">
            <a:off x="2362200" y="29718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5334000" y="3657600"/>
            <a:ext cx="342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latin typeface="Arial" charset="0"/>
              </a:rPr>
              <a:t>Q</a:t>
            </a:r>
            <a:endParaRPr lang="en-US"/>
          </a:p>
        </p:txBody>
      </p:sp>
      <p:sp>
        <p:nvSpPr>
          <p:cNvPr id="77838" name="Text Box 14"/>
          <p:cNvSpPr txBox="1">
            <a:spLocks noChangeArrowheads="1"/>
          </p:cNvSpPr>
          <p:nvPr/>
        </p:nvSpPr>
        <p:spPr bwMode="auto">
          <a:xfrm>
            <a:off x="457200" y="228600"/>
            <a:ext cx="8305800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Concept of Material Balance Time</a:t>
            </a:r>
            <a:endParaRPr lang="en-US" sz="3200" dirty="0"/>
          </a:p>
        </p:txBody>
      </p: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7772400" y="5715000"/>
            <a:ext cx="8239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i="1">
                <a:latin typeface="Arial" charset="0"/>
              </a:rPr>
              <a:t>= Q/q</a:t>
            </a:r>
            <a:endParaRPr lang="en-US"/>
          </a:p>
        </p:txBody>
      </p:sp>
      <p:sp>
        <p:nvSpPr>
          <p:cNvPr id="77840" name="AutoShape 16"/>
          <p:cNvSpPr>
            <a:spLocks noChangeArrowheads="1"/>
          </p:cNvSpPr>
          <p:nvPr/>
        </p:nvSpPr>
        <p:spPr bwMode="auto">
          <a:xfrm>
            <a:off x="1600200" y="4800600"/>
            <a:ext cx="1447800" cy="1371600"/>
          </a:xfrm>
          <a:prstGeom prst="upArrowCallout">
            <a:avLst>
              <a:gd name="adj1" fmla="val 26389"/>
              <a:gd name="adj2" fmla="val 26389"/>
              <a:gd name="adj3" fmla="val 16667"/>
              <a:gd name="adj4" fmla="val 6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6324600" y="5334000"/>
            <a:ext cx="14478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latin typeface="Arial" charset="0"/>
              </a:rPr>
              <a:t>material balance time (t</a:t>
            </a:r>
            <a:r>
              <a:rPr lang="en-US" b="1" baseline="-25000">
                <a:latin typeface="Arial" charset="0"/>
              </a:rPr>
              <a:t>c</a:t>
            </a:r>
            <a:r>
              <a:rPr lang="en-US" b="1">
                <a:latin typeface="Arial" charset="0"/>
              </a:rPr>
              <a:t>)</a:t>
            </a:r>
            <a:endParaRPr lang="en-US"/>
          </a:p>
        </p:txBody>
      </p:sp>
      <p:sp>
        <p:nvSpPr>
          <p:cNvPr id="77842" name="AutoShape 18"/>
          <p:cNvSpPr>
            <a:spLocks noChangeArrowheads="1"/>
          </p:cNvSpPr>
          <p:nvPr/>
        </p:nvSpPr>
        <p:spPr bwMode="auto">
          <a:xfrm>
            <a:off x="6324600" y="4800600"/>
            <a:ext cx="1524000" cy="1752600"/>
          </a:xfrm>
          <a:prstGeom prst="upArrowCallout">
            <a:avLst>
              <a:gd name="adj1" fmla="val 25000"/>
              <a:gd name="adj2" fmla="val 25000"/>
              <a:gd name="adj3" fmla="val 19167"/>
              <a:gd name="adj4" fmla="val 6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3" name="Line 19"/>
          <p:cNvSpPr>
            <a:spLocks noChangeShapeType="1"/>
          </p:cNvSpPr>
          <p:nvPr/>
        </p:nvSpPr>
        <p:spPr bwMode="auto">
          <a:xfrm>
            <a:off x="2362200" y="33528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4" name="Line 20"/>
          <p:cNvSpPr>
            <a:spLocks noChangeShapeType="1"/>
          </p:cNvSpPr>
          <p:nvPr/>
        </p:nvSpPr>
        <p:spPr bwMode="auto">
          <a:xfrm flipV="1">
            <a:off x="609600" y="1219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5" name="Line 21"/>
          <p:cNvSpPr>
            <a:spLocks noChangeShapeType="1"/>
          </p:cNvSpPr>
          <p:nvPr/>
        </p:nvSpPr>
        <p:spPr bwMode="auto">
          <a:xfrm flipV="1">
            <a:off x="4495800" y="12192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6" name="Line 22"/>
          <p:cNvSpPr>
            <a:spLocks noChangeShapeType="1"/>
          </p:cNvSpPr>
          <p:nvPr/>
        </p:nvSpPr>
        <p:spPr bwMode="auto">
          <a:xfrm>
            <a:off x="609600" y="47244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7" name="Line 23"/>
          <p:cNvSpPr>
            <a:spLocks noChangeShapeType="1"/>
          </p:cNvSpPr>
          <p:nvPr/>
        </p:nvSpPr>
        <p:spPr bwMode="auto">
          <a:xfrm>
            <a:off x="4495800" y="47244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8" name="Line 24"/>
          <p:cNvSpPr>
            <a:spLocks noChangeShapeType="1"/>
          </p:cNvSpPr>
          <p:nvPr/>
        </p:nvSpPr>
        <p:spPr bwMode="auto">
          <a:xfrm>
            <a:off x="4495800" y="3352800"/>
            <a:ext cx="27432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9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15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20701" y="304800"/>
            <a:ext cx="82423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Modern Production Analysis </a:t>
            </a:r>
            <a:r>
              <a:rPr lang="en-US" sz="3200" b="1" dirty="0" smtClean="0"/>
              <a:t>Concepts</a:t>
            </a:r>
          </a:p>
          <a:p>
            <a:pPr marL="0" lvl="1" algn="ctr"/>
            <a:r>
              <a:rPr lang="en-US" sz="2800" b="1" dirty="0"/>
              <a:t>Material balance </a:t>
            </a:r>
            <a:r>
              <a:rPr lang="en-US" sz="2800" b="1" dirty="0" smtClean="0"/>
              <a:t>time-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Blasingame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and </a:t>
            </a:r>
            <a:r>
              <a:rPr lang="en-CA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Lee</a:t>
            </a:r>
            <a:r>
              <a:rPr lang="en-US" sz="2800" dirty="0"/>
              <a:t> 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CA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(1986)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7" name="AutoShape 6" descr="mk:@MSITStore:C:\Program%20Files%20(x86)\Fekete\RTA\ProperRTA.chm::/images/image1702.jpg"/>
          <p:cNvSpPr>
            <a:spLocks noChangeAspect="1" noChangeArrowheads="1"/>
          </p:cNvSpPr>
          <p:nvPr/>
        </p:nvSpPr>
        <p:spPr bwMode="auto">
          <a:xfrm>
            <a:off x="63500" y="-136525"/>
            <a:ext cx="5886450" cy="6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mk:@MSITStore:C:\Program%20Files%20(x86)\Fekete\RTA\ProperRTA.chm::/images/image1702.jpg"/>
          <p:cNvSpPr>
            <a:spLocks noChangeAspect="1" noChangeArrowheads="1"/>
          </p:cNvSpPr>
          <p:nvPr/>
        </p:nvSpPr>
        <p:spPr bwMode="auto">
          <a:xfrm>
            <a:off x="215900" y="15875"/>
            <a:ext cx="5886450" cy="6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 descr="mk:@MSITStore:C:\Program%20Files%20(x86)\Fekete\RTA\ProperRTA.chm::/images/image1702.jpg"/>
          <p:cNvSpPr>
            <a:spLocks noChangeAspect="1" noChangeArrowheads="1"/>
          </p:cNvSpPr>
          <p:nvPr/>
        </p:nvSpPr>
        <p:spPr bwMode="auto">
          <a:xfrm>
            <a:off x="368300" y="168275"/>
            <a:ext cx="5886450" cy="6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12" descr="mk:@MSITStore:C:\Program%20Files%20(x86)\Fekete\RTA\ProperRTA.chm::/images/image1702.jpg"/>
          <p:cNvSpPr>
            <a:spLocks noChangeAspect="1" noChangeArrowheads="1"/>
          </p:cNvSpPr>
          <p:nvPr/>
        </p:nvSpPr>
        <p:spPr bwMode="auto">
          <a:xfrm>
            <a:off x="520700" y="320675"/>
            <a:ext cx="5886450" cy="6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4" descr="mk:@MSITStore:C:\Program%20Files%20(x86)\Fekete\RTA\ProperRTA.chm::/images/image1702.jpg"/>
          <p:cNvSpPr>
            <a:spLocks noChangeAspect="1" noChangeArrowheads="1"/>
          </p:cNvSpPr>
          <p:nvPr/>
        </p:nvSpPr>
        <p:spPr bwMode="auto">
          <a:xfrm>
            <a:off x="673100" y="473075"/>
            <a:ext cx="5886450" cy="6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45" name="Picture 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6" b="58231"/>
          <a:stretch/>
        </p:blipFill>
        <p:spPr bwMode="auto">
          <a:xfrm>
            <a:off x="215900" y="1419251"/>
            <a:ext cx="8761413" cy="25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15" r="1108"/>
          <a:stretch/>
        </p:blipFill>
        <p:spPr bwMode="auto">
          <a:xfrm>
            <a:off x="215900" y="3983063"/>
            <a:ext cx="8664393" cy="2529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109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16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00200" y="304799"/>
            <a:ext cx="5999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Features of Material Balance 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47095" y="1143000"/>
            <a:ext cx="8305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MBT </a:t>
            </a:r>
            <a:r>
              <a:rPr lang="en-US" sz="2400" dirty="0"/>
              <a:t>is a superposition time function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MBT </a:t>
            </a:r>
            <a:r>
              <a:rPr lang="en-US" sz="2400" dirty="0"/>
              <a:t>converts VARIABLE RATE data into </a:t>
            </a:r>
            <a:r>
              <a:rPr lang="en-US" sz="2400" dirty="0" smtClean="0"/>
              <a:t>an EQUIVALENT </a:t>
            </a:r>
            <a:r>
              <a:rPr lang="en-US" sz="2400" dirty="0"/>
              <a:t>CONSTANT RATE solution.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MBT </a:t>
            </a:r>
            <a:r>
              <a:rPr lang="en-US" sz="2400" dirty="0"/>
              <a:t>is RIGOROUS for the </a:t>
            </a:r>
            <a:r>
              <a:rPr lang="en-US" sz="2400" dirty="0" smtClean="0"/>
              <a:t>BOUNDARY DOMINATED </a:t>
            </a:r>
            <a:r>
              <a:rPr lang="en-US" sz="2400" dirty="0"/>
              <a:t>flow regime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MBT </a:t>
            </a:r>
            <a:r>
              <a:rPr lang="en-US" sz="2400" dirty="0"/>
              <a:t>works very well for transient data also, but </a:t>
            </a:r>
            <a:r>
              <a:rPr lang="en-US" sz="2400" dirty="0" smtClean="0"/>
              <a:t>is </a:t>
            </a:r>
            <a:r>
              <a:rPr lang="en-US" sz="2400" dirty="0"/>
              <a:t>only an approximation (errors can be up to 20</a:t>
            </a:r>
            <a:r>
              <a:rPr lang="en-US" sz="2400" dirty="0" smtClean="0"/>
              <a:t>% for </a:t>
            </a:r>
            <a:r>
              <a:rPr lang="en-US" sz="2400" dirty="0"/>
              <a:t>linear flow)</a:t>
            </a:r>
          </a:p>
        </p:txBody>
      </p:sp>
    </p:spTree>
    <p:extLst>
      <p:ext uri="{BB962C8B-B14F-4D97-AF65-F5344CB8AC3E}">
        <p14:creationId xmlns:p14="http://schemas.microsoft.com/office/powerpoint/2010/main" val="225000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17</a:t>
            </a:fld>
            <a:endParaRPr lang="en-US"/>
          </a:p>
        </p:txBody>
      </p:sp>
      <p:sp>
        <p:nvSpPr>
          <p:cNvPr id="3" name="Slide Number Placeholder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52506A-7385-47BC-88FC-6007B0D11D04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2" t="25820" r="31713" b="16041"/>
          <a:stretch/>
        </p:blipFill>
        <p:spPr bwMode="auto">
          <a:xfrm>
            <a:off x="223030" y="708444"/>
            <a:ext cx="8915400" cy="6024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98393" y="152400"/>
            <a:ext cx="71643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The Pseudo-Steady State Equation for Oil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600200"/>
            <a:ext cx="2965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Material Balance Eq.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667000"/>
            <a:ext cx="2965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Dupuit</a:t>
            </a:r>
            <a:r>
              <a:rPr lang="en-US" dirty="0" smtClean="0"/>
              <a:t> Flow Rate 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55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18</a:t>
            </a:fld>
            <a:endParaRPr lang="en-US"/>
          </a:p>
        </p:txBody>
      </p:sp>
      <p:pic>
        <p:nvPicPr>
          <p:cNvPr id="1382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61" y="904875"/>
            <a:ext cx="8791575" cy="595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22570" y="174885"/>
            <a:ext cx="5896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Material Balance Time of Oil Well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3801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19</a:t>
            </a:fld>
            <a:endParaRPr lang="en-US"/>
          </a:p>
        </p:txBody>
      </p:sp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381000"/>
            <a:ext cx="86487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9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0"/>
            <a:ext cx="8572500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57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Autofit/>
          </a:bodyPr>
          <a:lstStyle/>
          <a:p>
            <a:pPr lvl="1">
              <a:lnSpc>
                <a:spcPct val="80000"/>
              </a:lnSpc>
              <a:defRPr/>
            </a:pPr>
            <a:r>
              <a:rPr lang="en-US" sz="2400" dirty="0" smtClean="0">
                <a:cs typeface="Arial" pitchFamily="34" charset="0"/>
              </a:rPr>
              <a:t>Modern </a:t>
            </a:r>
            <a:r>
              <a:rPr lang="en-US" sz="2400" dirty="0">
                <a:cs typeface="Arial" pitchFamily="34" charset="0"/>
              </a:rPr>
              <a:t>Production Analysis Methods</a:t>
            </a:r>
          </a:p>
          <a:p>
            <a:pPr lvl="1"/>
            <a:r>
              <a:rPr lang="en-US" sz="2400" dirty="0" smtClean="0"/>
              <a:t>Introduction</a:t>
            </a:r>
          </a:p>
          <a:p>
            <a:pPr lvl="1"/>
            <a:r>
              <a:rPr lang="en-US" sz="2400" dirty="0"/>
              <a:t>C.P. &amp; C.R. </a:t>
            </a:r>
            <a:r>
              <a:rPr lang="en-US" sz="2400" dirty="0" smtClean="0"/>
              <a:t>Productions</a:t>
            </a:r>
          </a:p>
          <a:p>
            <a:pPr lvl="1"/>
            <a:r>
              <a:rPr lang="en-US" sz="2400" dirty="0"/>
              <a:t>Transient Flow &amp; Boundary Dominated </a:t>
            </a:r>
            <a:r>
              <a:rPr lang="en-US" sz="2400" dirty="0" smtClean="0"/>
              <a:t>Flow</a:t>
            </a:r>
          </a:p>
          <a:p>
            <a:pPr lvl="1"/>
            <a:r>
              <a:rPr lang="en-US" sz="2400" dirty="0" smtClean="0"/>
              <a:t>P.S.S</a:t>
            </a:r>
            <a:r>
              <a:rPr lang="en-US" sz="2400" dirty="0"/>
              <a:t>. Equation for Oil </a:t>
            </a:r>
            <a:r>
              <a:rPr lang="en-US" sz="2400" dirty="0" smtClean="0"/>
              <a:t>Foundation </a:t>
            </a:r>
            <a:r>
              <a:rPr lang="en-US" sz="2400" dirty="0"/>
              <a:t>of Advanced Decline </a:t>
            </a:r>
            <a:r>
              <a:rPr lang="en-US" sz="2400" dirty="0" smtClean="0"/>
              <a:t>Analysis</a:t>
            </a:r>
          </a:p>
          <a:p>
            <a:pPr lvl="1"/>
            <a:r>
              <a:rPr lang="en-US" sz="2400" dirty="0" smtClean="0"/>
              <a:t>What </a:t>
            </a:r>
            <a:r>
              <a:rPr lang="en-US" sz="2400" dirty="0"/>
              <a:t>about Variable Rate / Variable Pressure </a:t>
            </a:r>
            <a:r>
              <a:rPr lang="en-US" sz="2400" dirty="0" smtClean="0"/>
              <a:t>Production?</a:t>
            </a:r>
          </a:p>
          <a:p>
            <a:pPr lvl="1"/>
            <a:r>
              <a:rPr lang="en-US" sz="2400" dirty="0"/>
              <a:t>Concept of Material Balance </a:t>
            </a:r>
            <a:r>
              <a:rPr lang="en-US" sz="2400" dirty="0" smtClean="0"/>
              <a:t>Time</a:t>
            </a:r>
          </a:p>
          <a:p>
            <a:pPr lvl="1"/>
            <a:r>
              <a:rPr lang="en-US" sz="2400" dirty="0" err="1"/>
              <a:t>Blasingame</a:t>
            </a:r>
            <a:r>
              <a:rPr lang="en-US" sz="2400" dirty="0"/>
              <a:t> </a:t>
            </a:r>
            <a:r>
              <a:rPr lang="en-US" sz="2400" dirty="0" smtClean="0"/>
              <a:t>Type-curve </a:t>
            </a:r>
            <a:r>
              <a:rPr lang="en-US" sz="2400" dirty="0"/>
              <a:t>Analysis</a:t>
            </a:r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2"/>
            <a:endParaRPr lang="en-US" dirty="0"/>
          </a:p>
          <a:p>
            <a:pPr lvl="2"/>
            <a:endParaRPr lang="en-US" b="1" dirty="0"/>
          </a:p>
          <a:p>
            <a:pPr lvl="2"/>
            <a:endParaRPr lang="en-US" b="1" dirty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34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20</a:t>
            </a:fld>
            <a:endParaRPr lang="en-US"/>
          </a:p>
        </p:txBody>
      </p:sp>
      <p:pic>
        <p:nvPicPr>
          <p:cNvPr id="140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23875"/>
            <a:ext cx="8963025" cy="581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10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21</a:t>
            </a:fld>
            <a:endParaRPr lang="en-US"/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985838"/>
            <a:ext cx="8896350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57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22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21170" y="381000"/>
            <a:ext cx="8915400" cy="5762625"/>
            <a:chOff x="152400" y="152400"/>
            <a:chExt cx="8915400" cy="5762625"/>
          </a:xfrm>
        </p:grpSpPr>
        <p:pic>
          <p:nvPicPr>
            <p:cNvPr id="14336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52400"/>
              <a:ext cx="8915400" cy="4838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36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62" y="4991100"/>
              <a:ext cx="8677275" cy="923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6220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23</a:t>
            </a:fld>
            <a:endParaRPr lang="en-US"/>
          </a:p>
        </p:txBody>
      </p:sp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523875"/>
            <a:ext cx="8848725" cy="581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" y="381000"/>
            <a:ext cx="28194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02776" y="2209800"/>
            <a:ext cx="39624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1000" y="3352800"/>
            <a:ext cx="3276600" cy="99059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92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24</a:t>
            </a:fld>
            <a:endParaRPr lang="en-US"/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23"/>
          <a:stretch/>
        </p:blipFill>
        <p:spPr bwMode="auto">
          <a:xfrm>
            <a:off x="279737" y="533400"/>
            <a:ext cx="8582025" cy="4793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654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25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96459" y="147403"/>
            <a:ext cx="8219294" cy="4343400"/>
            <a:chOff x="152400" y="304800"/>
            <a:chExt cx="8496300" cy="4457700"/>
          </a:xfrm>
        </p:grpSpPr>
        <p:pic>
          <p:nvPicPr>
            <p:cNvPr id="14643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04800"/>
              <a:ext cx="8477250" cy="2705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643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124200"/>
              <a:ext cx="8496300" cy="163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46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66" y="4404852"/>
            <a:ext cx="8629650" cy="231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277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26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" r="71876"/>
          <a:stretch/>
        </p:blipFill>
        <p:spPr bwMode="auto">
          <a:xfrm>
            <a:off x="381000" y="762000"/>
            <a:ext cx="3087135" cy="4712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812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2853668"/>
              </p:ext>
            </p:extLst>
          </p:nvPr>
        </p:nvGraphicFramePr>
        <p:xfrm>
          <a:off x="457200" y="1066800"/>
          <a:ext cx="2159466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188" name="Equation" r:id="rId3" imgW="1015920" imgH="431640" progId="Equation.3">
                  <p:embed/>
                </p:oleObj>
              </mc:Choice>
              <mc:Fallback>
                <p:oleObj name="Equation" r:id="rId3" imgW="1015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066800"/>
                        <a:ext cx="2159466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7252825"/>
              </p:ext>
            </p:extLst>
          </p:nvPr>
        </p:nvGraphicFramePr>
        <p:xfrm>
          <a:off x="5638800" y="1676400"/>
          <a:ext cx="2024499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189" name="Equation" r:id="rId5" imgW="952200" imgH="431640" progId="Equation.3">
                  <p:embed/>
                </p:oleObj>
              </mc:Choice>
              <mc:Fallback>
                <p:oleObj name="Equation" r:id="rId5" imgW="9522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676400"/>
                        <a:ext cx="2024499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476044"/>
              </p:ext>
            </p:extLst>
          </p:nvPr>
        </p:nvGraphicFramePr>
        <p:xfrm>
          <a:off x="457200" y="2133600"/>
          <a:ext cx="990600" cy="842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190" name="Equation" r:id="rId6" imgW="520560" imgH="444240" progId="Equation.3">
                  <p:embed/>
                </p:oleObj>
              </mc:Choice>
              <mc:Fallback>
                <p:oleObj name="Equation" r:id="rId6" imgW="5205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133600"/>
                        <a:ext cx="990600" cy="8426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151120"/>
              </p:ext>
            </p:extLst>
          </p:nvPr>
        </p:nvGraphicFramePr>
        <p:xfrm>
          <a:off x="304800" y="3303457"/>
          <a:ext cx="411630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191" name="Equation" r:id="rId8" imgW="2361960" imgH="482400" progId="Equation.3">
                  <p:embed/>
                </p:oleObj>
              </mc:Choice>
              <mc:Fallback>
                <p:oleObj name="Equation" r:id="rId8" imgW="23619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303457"/>
                        <a:ext cx="411630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5720777"/>
              </p:ext>
            </p:extLst>
          </p:nvPr>
        </p:nvGraphicFramePr>
        <p:xfrm>
          <a:off x="5638800" y="3269107"/>
          <a:ext cx="3302542" cy="90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192" name="Equation" r:id="rId10" imgW="1612800" imgH="444240" progId="Equation.3">
                  <p:embed/>
                </p:oleObj>
              </mc:Choice>
              <mc:Fallback>
                <p:oleObj name="Equation" r:id="rId10" imgW="16128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269107"/>
                        <a:ext cx="3302542" cy="9069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295691"/>
              </p:ext>
            </p:extLst>
          </p:nvPr>
        </p:nvGraphicFramePr>
        <p:xfrm>
          <a:off x="419725" y="4419600"/>
          <a:ext cx="134151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193" name="Equation" r:id="rId12" imgW="583920" imgH="431640" progId="Equation.3">
                  <p:embed/>
                </p:oleObj>
              </mc:Choice>
              <mc:Fallback>
                <p:oleObj name="Equation" r:id="rId12" imgW="583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725" y="4419600"/>
                        <a:ext cx="1341513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778913"/>
              </p:ext>
            </p:extLst>
          </p:nvPr>
        </p:nvGraphicFramePr>
        <p:xfrm>
          <a:off x="354767" y="5562600"/>
          <a:ext cx="400163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194" name="Equation" r:id="rId14" imgW="1942920" imgH="482400" progId="Equation.3">
                  <p:embed/>
                </p:oleObj>
              </mc:Choice>
              <mc:Fallback>
                <p:oleObj name="Equation" r:id="rId14" imgW="19429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767" y="5562600"/>
                        <a:ext cx="400163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ight Arrow 13"/>
          <p:cNvSpPr/>
          <p:nvPr/>
        </p:nvSpPr>
        <p:spPr>
          <a:xfrm>
            <a:off x="3405266" y="1981200"/>
            <a:ext cx="1676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4624466" y="3570157"/>
            <a:ext cx="914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eft Brace 2"/>
          <p:cNvSpPr/>
          <p:nvPr/>
        </p:nvSpPr>
        <p:spPr>
          <a:xfrm>
            <a:off x="228600" y="1371600"/>
            <a:ext cx="152400" cy="15240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37791" y="1371600"/>
            <a:ext cx="62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MBE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15306" y="2405497"/>
            <a:ext cx="625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MBT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229600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P.S.S. Equation </a:t>
            </a:r>
            <a:r>
              <a:rPr lang="en-US" sz="3200" b="1" dirty="0" smtClean="0"/>
              <a:t>on the Basis of MBT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2981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Line 2"/>
          <p:cNvSpPr>
            <a:spLocks noChangeShapeType="1"/>
          </p:cNvSpPr>
          <p:nvPr/>
        </p:nvSpPr>
        <p:spPr bwMode="auto">
          <a:xfrm>
            <a:off x="4876800" y="3352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19" name="Line 3"/>
          <p:cNvSpPr>
            <a:spLocks noChangeShapeType="1"/>
          </p:cNvSpPr>
          <p:nvPr/>
        </p:nvSpPr>
        <p:spPr bwMode="auto">
          <a:xfrm>
            <a:off x="2133600" y="2590800"/>
            <a:ext cx="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0" name="Line 4"/>
          <p:cNvSpPr>
            <a:spLocks noChangeShapeType="1"/>
          </p:cNvSpPr>
          <p:nvPr/>
        </p:nvSpPr>
        <p:spPr bwMode="auto">
          <a:xfrm>
            <a:off x="228600" y="914400"/>
            <a:ext cx="0" cy="541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1" name="Line 5"/>
          <p:cNvSpPr>
            <a:spLocks noChangeShapeType="1"/>
          </p:cNvSpPr>
          <p:nvPr/>
        </p:nvSpPr>
        <p:spPr bwMode="auto">
          <a:xfrm>
            <a:off x="8610600" y="30480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2" name="Freeform 6"/>
          <p:cNvSpPr>
            <a:spLocks/>
          </p:cNvSpPr>
          <p:nvPr/>
        </p:nvSpPr>
        <p:spPr bwMode="auto">
          <a:xfrm>
            <a:off x="6781800" y="3352800"/>
            <a:ext cx="228600" cy="533400"/>
          </a:xfrm>
          <a:custGeom>
            <a:avLst/>
            <a:gdLst>
              <a:gd name="T0" fmla="*/ 0 w 144"/>
              <a:gd name="T1" fmla="*/ 336 h 336"/>
              <a:gd name="T2" fmla="*/ 48 w 144"/>
              <a:gd name="T3" fmla="*/ 144 h 336"/>
              <a:gd name="T4" fmla="*/ 144 w 144"/>
              <a:gd name="T5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336">
                <a:moveTo>
                  <a:pt x="0" y="336"/>
                </a:moveTo>
                <a:cubicBezTo>
                  <a:pt x="12" y="268"/>
                  <a:pt x="24" y="200"/>
                  <a:pt x="48" y="144"/>
                </a:cubicBezTo>
                <a:cubicBezTo>
                  <a:pt x="72" y="88"/>
                  <a:pt x="128" y="24"/>
                  <a:pt x="14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3" name="Freeform 7"/>
          <p:cNvSpPr>
            <a:spLocks/>
          </p:cNvSpPr>
          <p:nvPr/>
        </p:nvSpPr>
        <p:spPr bwMode="auto">
          <a:xfrm>
            <a:off x="6781800" y="3352800"/>
            <a:ext cx="533400" cy="762000"/>
          </a:xfrm>
          <a:custGeom>
            <a:avLst/>
            <a:gdLst>
              <a:gd name="T0" fmla="*/ 0 w 336"/>
              <a:gd name="T1" fmla="*/ 480 h 480"/>
              <a:gd name="T2" fmla="*/ 48 w 336"/>
              <a:gd name="T3" fmla="*/ 288 h 480"/>
              <a:gd name="T4" fmla="*/ 144 w 336"/>
              <a:gd name="T5" fmla="*/ 144 h 480"/>
              <a:gd name="T6" fmla="*/ 336 w 336"/>
              <a:gd name="T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" h="480">
                <a:moveTo>
                  <a:pt x="0" y="480"/>
                </a:moveTo>
                <a:cubicBezTo>
                  <a:pt x="12" y="412"/>
                  <a:pt x="24" y="344"/>
                  <a:pt x="48" y="288"/>
                </a:cubicBezTo>
                <a:cubicBezTo>
                  <a:pt x="72" y="232"/>
                  <a:pt x="96" y="192"/>
                  <a:pt x="144" y="144"/>
                </a:cubicBezTo>
                <a:cubicBezTo>
                  <a:pt x="192" y="96"/>
                  <a:pt x="264" y="48"/>
                  <a:pt x="33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4" name="Freeform 8"/>
          <p:cNvSpPr>
            <a:spLocks/>
          </p:cNvSpPr>
          <p:nvPr/>
        </p:nvSpPr>
        <p:spPr bwMode="auto">
          <a:xfrm>
            <a:off x="6781800" y="3340100"/>
            <a:ext cx="2032000" cy="927100"/>
          </a:xfrm>
          <a:custGeom>
            <a:avLst/>
            <a:gdLst>
              <a:gd name="T0" fmla="*/ 0 w 1280"/>
              <a:gd name="T1" fmla="*/ 584 h 584"/>
              <a:gd name="T2" fmla="*/ 96 w 1280"/>
              <a:gd name="T3" fmla="*/ 344 h 584"/>
              <a:gd name="T4" fmla="*/ 240 w 1280"/>
              <a:gd name="T5" fmla="*/ 200 h 584"/>
              <a:gd name="T6" fmla="*/ 432 w 1280"/>
              <a:gd name="T7" fmla="*/ 104 h 584"/>
              <a:gd name="T8" fmla="*/ 672 w 1280"/>
              <a:gd name="T9" fmla="*/ 56 h 584"/>
              <a:gd name="T10" fmla="*/ 1200 w 1280"/>
              <a:gd name="T11" fmla="*/ 8 h 584"/>
              <a:gd name="T12" fmla="*/ 1152 w 1280"/>
              <a:gd name="T13" fmla="*/ 8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0" h="584">
                <a:moveTo>
                  <a:pt x="0" y="584"/>
                </a:moveTo>
                <a:cubicBezTo>
                  <a:pt x="28" y="496"/>
                  <a:pt x="56" y="408"/>
                  <a:pt x="96" y="344"/>
                </a:cubicBezTo>
                <a:cubicBezTo>
                  <a:pt x="136" y="280"/>
                  <a:pt x="184" y="240"/>
                  <a:pt x="240" y="200"/>
                </a:cubicBezTo>
                <a:cubicBezTo>
                  <a:pt x="296" y="160"/>
                  <a:pt x="360" y="128"/>
                  <a:pt x="432" y="104"/>
                </a:cubicBezTo>
                <a:cubicBezTo>
                  <a:pt x="504" y="80"/>
                  <a:pt x="544" y="72"/>
                  <a:pt x="672" y="56"/>
                </a:cubicBezTo>
                <a:cubicBezTo>
                  <a:pt x="800" y="40"/>
                  <a:pt x="1120" y="16"/>
                  <a:pt x="1200" y="8"/>
                </a:cubicBezTo>
                <a:cubicBezTo>
                  <a:pt x="1280" y="0"/>
                  <a:pt x="1216" y="4"/>
                  <a:pt x="1152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5" name="Freeform 9"/>
          <p:cNvSpPr>
            <a:spLocks/>
          </p:cNvSpPr>
          <p:nvPr/>
        </p:nvSpPr>
        <p:spPr bwMode="auto">
          <a:xfrm>
            <a:off x="6781800" y="3581400"/>
            <a:ext cx="1905000" cy="927100"/>
          </a:xfrm>
          <a:custGeom>
            <a:avLst/>
            <a:gdLst>
              <a:gd name="T0" fmla="*/ 0 w 1280"/>
              <a:gd name="T1" fmla="*/ 584 h 584"/>
              <a:gd name="T2" fmla="*/ 96 w 1280"/>
              <a:gd name="T3" fmla="*/ 344 h 584"/>
              <a:gd name="T4" fmla="*/ 240 w 1280"/>
              <a:gd name="T5" fmla="*/ 200 h 584"/>
              <a:gd name="T6" fmla="*/ 432 w 1280"/>
              <a:gd name="T7" fmla="*/ 104 h 584"/>
              <a:gd name="T8" fmla="*/ 672 w 1280"/>
              <a:gd name="T9" fmla="*/ 56 h 584"/>
              <a:gd name="T10" fmla="*/ 1200 w 1280"/>
              <a:gd name="T11" fmla="*/ 8 h 584"/>
              <a:gd name="T12" fmla="*/ 1152 w 1280"/>
              <a:gd name="T13" fmla="*/ 8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0" h="584">
                <a:moveTo>
                  <a:pt x="0" y="584"/>
                </a:moveTo>
                <a:cubicBezTo>
                  <a:pt x="28" y="496"/>
                  <a:pt x="56" y="408"/>
                  <a:pt x="96" y="344"/>
                </a:cubicBezTo>
                <a:cubicBezTo>
                  <a:pt x="136" y="280"/>
                  <a:pt x="184" y="240"/>
                  <a:pt x="240" y="200"/>
                </a:cubicBezTo>
                <a:cubicBezTo>
                  <a:pt x="296" y="160"/>
                  <a:pt x="360" y="128"/>
                  <a:pt x="432" y="104"/>
                </a:cubicBezTo>
                <a:cubicBezTo>
                  <a:pt x="504" y="80"/>
                  <a:pt x="544" y="72"/>
                  <a:pt x="672" y="56"/>
                </a:cubicBezTo>
                <a:cubicBezTo>
                  <a:pt x="800" y="40"/>
                  <a:pt x="1120" y="16"/>
                  <a:pt x="1200" y="8"/>
                </a:cubicBezTo>
                <a:cubicBezTo>
                  <a:pt x="1280" y="0"/>
                  <a:pt x="1216" y="4"/>
                  <a:pt x="1152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6" name="Freeform 10"/>
          <p:cNvSpPr>
            <a:spLocks/>
          </p:cNvSpPr>
          <p:nvPr/>
        </p:nvSpPr>
        <p:spPr bwMode="auto">
          <a:xfrm>
            <a:off x="6781800" y="3886200"/>
            <a:ext cx="1905000" cy="927100"/>
          </a:xfrm>
          <a:custGeom>
            <a:avLst/>
            <a:gdLst>
              <a:gd name="T0" fmla="*/ 0 w 1280"/>
              <a:gd name="T1" fmla="*/ 584 h 584"/>
              <a:gd name="T2" fmla="*/ 96 w 1280"/>
              <a:gd name="T3" fmla="*/ 344 h 584"/>
              <a:gd name="T4" fmla="*/ 240 w 1280"/>
              <a:gd name="T5" fmla="*/ 200 h 584"/>
              <a:gd name="T6" fmla="*/ 432 w 1280"/>
              <a:gd name="T7" fmla="*/ 104 h 584"/>
              <a:gd name="T8" fmla="*/ 672 w 1280"/>
              <a:gd name="T9" fmla="*/ 56 h 584"/>
              <a:gd name="T10" fmla="*/ 1200 w 1280"/>
              <a:gd name="T11" fmla="*/ 8 h 584"/>
              <a:gd name="T12" fmla="*/ 1152 w 1280"/>
              <a:gd name="T13" fmla="*/ 8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0" h="584">
                <a:moveTo>
                  <a:pt x="0" y="584"/>
                </a:moveTo>
                <a:cubicBezTo>
                  <a:pt x="28" y="496"/>
                  <a:pt x="56" y="408"/>
                  <a:pt x="96" y="344"/>
                </a:cubicBezTo>
                <a:cubicBezTo>
                  <a:pt x="136" y="280"/>
                  <a:pt x="184" y="240"/>
                  <a:pt x="240" y="200"/>
                </a:cubicBezTo>
                <a:cubicBezTo>
                  <a:pt x="296" y="160"/>
                  <a:pt x="360" y="128"/>
                  <a:pt x="432" y="104"/>
                </a:cubicBezTo>
                <a:cubicBezTo>
                  <a:pt x="504" y="80"/>
                  <a:pt x="544" y="72"/>
                  <a:pt x="672" y="56"/>
                </a:cubicBezTo>
                <a:cubicBezTo>
                  <a:pt x="800" y="40"/>
                  <a:pt x="1120" y="16"/>
                  <a:pt x="1200" y="8"/>
                </a:cubicBezTo>
                <a:cubicBezTo>
                  <a:pt x="1280" y="0"/>
                  <a:pt x="1216" y="4"/>
                  <a:pt x="1152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7" name="Freeform 11"/>
          <p:cNvSpPr>
            <a:spLocks/>
          </p:cNvSpPr>
          <p:nvPr/>
        </p:nvSpPr>
        <p:spPr bwMode="auto">
          <a:xfrm>
            <a:off x="6781800" y="4267200"/>
            <a:ext cx="1905000" cy="927100"/>
          </a:xfrm>
          <a:custGeom>
            <a:avLst/>
            <a:gdLst>
              <a:gd name="T0" fmla="*/ 0 w 1280"/>
              <a:gd name="T1" fmla="*/ 584 h 584"/>
              <a:gd name="T2" fmla="*/ 96 w 1280"/>
              <a:gd name="T3" fmla="*/ 344 h 584"/>
              <a:gd name="T4" fmla="*/ 240 w 1280"/>
              <a:gd name="T5" fmla="*/ 200 h 584"/>
              <a:gd name="T6" fmla="*/ 432 w 1280"/>
              <a:gd name="T7" fmla="*/ 104 h 584"/>
              <a:gd name="T8" fmla="*/ 672 w 1280"/>
              <a:gd name="T9" fmla="*/ 56 h 584"/>
              <a:gd name="T10" fmla="*/ 1200 w 1280"/>
              <a:gd name="T11" fmla="*/ 8 h 584"/>
              <a:gd name="T12" fmla="*/ 1152 w 1280"/>
              <a:gd name="T13" fmla="*/ 8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0" h="584">
                <a:moveTo>
                  <a:pt x="0" y="584"/>
                </a:moveTo>
                <a:cubicBezTo>
                  <a:pt x="28" y="496"/>
                  <a:pt x="56" y="408"/>
                  <a:pt x="96" y="344"/>
                </a:cubicBezTo>
                <a:cubicBezTo>
                  <a:pt x="136" y="280"/>
                  <a:pt x="184" y="240"/>
                  <a:pt x="240" y="200"/>
                </a:cubicBezTo>
                <a:cubicBezTo>
                  <a:pt x="296" y="160"/>
                  <a:pt x="360" y="128"/>
                  <a:pt x="432" y="104"/>
                </a:cubicBezTo>
                <a:cubicBezTo>
                  <a:pt x="504" y="80"/>
                  <a:pt x="544" y="72"/>
                  <a:pt x="672" y="56"/>
                </a:cubicBezTo>
                <a:cubicBezTo>
                  <a:pt x="800" y="40"/>
                  <a:pt x="1120" y="16"/>
                  <a:pt x="1200" y="8"/>
                </a:cubicBezTo>
                <a:cubicBezTo>
                  <a:pt x="1280" y="0"/>
                  <a:pt x="1216" y="4"/>
                  <a:pt x="1152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6028" name="Group 12"/>
          <p:cNvGrpSpPr>
            <a:grpSpLocks/>
          </p:cNvGrpSpPr>
          <p:nvPr/>
        </p:nvGrpSpPr>
        <p:grpSpPr bwMode="auto">
          <a:xfrm flipH="1">
            <a:off x="4724400" y="3352800"/>
            <a:ext cx="2032000" cy="1854200"/>
            <a:chOff x="1440" y="2200"/>
            <a:chExt cx="1280" cy="1168"/>
          </a:xfrm>
        </p:grpSpPr>
        <p:sp>
          <p:nvSpPr>
            <p:cNvPr id="86029" name="Freeform 13"/>
            <p:cNvSpPr>
              <a:spLocks/>
            </p:cNvSpPr>
            <p:nvPr/>
          </p:nvSpPr>
          <p:spPr bwMode="auto">
            <a:xfrm>
              <a:off x="1440" y="2208"/>
              <a:ext cx="144" cy="336"/>
            </a:xfrm>
            <a:custGeom>
              <a:avLst/>
              <a:gdLst>
                <a:gd name="T0" fmla="*/ 0 w 144"/>
                <a:gd name="T1" fmla="*/ 336 h 336"/>
                <a:gd name="T2" fmla="*/ 48 w 144"/>
                <a:gd name="T3" fmla="*/ 144 h 336"/>
                <a:gd name="T4" fmla="*/ 144 w 144"/>
                <a:gd name="T5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336">
                  <a:moveTo>
                    <a:pt x="0" y="336"/>
                  </a:moveTo>
                  <a:cubicBezTo>
                    <a:pt x="12" y="268"/>
                    <a:pt x="24" y="200"/>
                    <a:pt x="48" y="144"/>
                  </a:cubicBezTo>
                  <a:cubicBezTo>
                    <a:pt x="72" y="88"/>
                    <a:pt x="128" y="24"/>
                    <a:pt x="14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0" name="Freeform 14"/>
            <p:cNvSpPr>
              <a:spLocks/>
            </p:cNvSpPr>
            <p:nvPr/>
          </p:nvSpPr>
          <p:spPr bwMode="auto">
            <a:xfrm>
              <a:off x="1440" y="2208"/>
              <a:ext cx="336" cy="480"/>
            </a:xfrm>
            <a:custGeom>
              <a:avLst/>
              <a:gdLst>
                <a:gd name="T0" fmla="*/ 0 w 336"/>
                <a:gd name="T1" fmla="*/ 480 h 480"/>
                <a:gd name="T2" fmla="*/ 48 w 336"/>
                <a:gd name="T3" fmla="*/ 288 h 480"/>
                <a:gd name="T4" fmla="*/ 144 w 336"/>
                <a:gd name="T5" fmla="*/ 144 h 480"/>
                <a:gd name="T6" fmla="*/ 336 w 336"/>
                <a:gd name="T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" h="480">
                  <a:moveTo>
                    <a:pt x="0" y="480"/>
                  </a:moveTo>
                  <a:cubicBezTo>
                    <a:pt x="12" y="412"/>
                    <a:pt x="24" y="344"/>
                    <a:pt x="48" y="288"/>
                  </a:cubicBezTo>
                  <a:cubicBezTo>
                    <a:pt x="72" y="232"/>
                    <a:pt x="96" y="192"/>
                    <a:pt x="144" y="144"/>
                  </a:cubicBezTo>
                  <a:cubicBezTo>
                    <a:pt x="192" y="96"/>
                    <a:pt x="264" y="48"/>
                    <a:pt x="33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1" name="Freeform 15"/>
            <p:cNvSpPr>
              <a:spLocks/>
            </p:cNvSpPr>
            <p:nvPr/>
          </p:nvSpPr>
          <p:spPr bwMode="auto">
            <a:xfrm>
              <a:off x="1440" y="2200"/>
              <a:ext cx="1280" cy="584"/>
            </a:xfrm>
            <a:custGeom>
              <a:avLst/>
              <a:gdLst>
                <a:gd name="T0" fmla="*/ 0 w 1280"/>
                <a:gd name="T1" fmla="*/ 584 h 584"/>
                <a:gd name="T2" fmla="*/ 96 w 1280"/>
                <a:gd name="T3" fmla="*/ 344 h 584"/>
                <a:gd name="T4" fmla="*/ 240 w 1280"/>
                <a:gd name="T5" fmla="*/ 200 h 584"/>
                <a:gd name="T6" fmla="*/ 432 w 1280"/>
                <a:gd name="T7" fmla="*/ 104 h 584"/>
                <a:gd name="T8" fmla="*/ 672 w 1280"/>
                <a:gd name="T9" fmla="*/ 56 h 584"/>
                <a:gd name="T10" fmla="*/ 1200 w 1280"/>
                <a:gd name="T11" fmla="*/ 8 h 584"/>
                <a:gd name="T12" fmla="*/ 1152 w 1280"/>
                <a:gd name="T13" fmla="*/ 8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0" h="584">
                  <a:moveTo>
                    <a:pt x="0" y="584"/>
                  </a:moveTo>
                  <a:cubicBezTo>
                    <a:pt x="28" y="496"/>
                    <a:pt x="56" y="408"/>
                    <a:pt x="96" y="344"/>
                  </a:cubicBezTo>
                  <a:cubicBezTo>
                    <a:pt x="136" y="280"/>
                    <a:pt x="184" y="240"/>
                    <a:pt x="240" y="200"/>
                  </a:cubicBezTo>
                  <a:cubicBezTo>
                    <a:pt x="296" y="160"/>
                    <a:pt x="360" y="128"/>
                    <a:pt x="432" y="104"/>
                  </a:cubicBezTo>
                  <a:cubicBezTo>
                    <a:pt x="504" y="80"/>
                    <a:pt x="544" y="72"/>
                    <a:pt x="672" y="56"/>
                  </a:cubicBezTo>
                  <a:cubicBezTo>
                    <a:pt x="800" y="40"/>
                    <a:pt x="1120" y="16"/>
                    <a:pt x="1200" y="8"/>
                  </a:cubicBezTo>
                  <a:cubicBezTo>
                    <a:pt x="1280" y="0"/>
                    <a:pt x="1216" y="4"/>
                    <a:pt x="1152" y="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2" name="Freeform 16"/>
            <p:cNvSpPr>
              <a:spLocks/>
            </p:cNvSpPr>
            <p:nvPr/>
          </p:nvSpPr>
          <p:spPr bwMode="auto">
            <a:xfrm>
              <a:off x="1440" y="2352"/>
              <a:ext cx="1200" cy="584"/>
            </a:xfrm>
            <a:custGeom>
              <a:avLst/>
              <a:gdLst>
                <a:gd name="T0" fmla="*/ 0 w 1280"/>
                <a:gd name="T1" fmla="*/ 584 h 584"/>
                <a:gd name="T2" fmla="*/ 96 w 1280"/>
                <a:gd name="T3" fmla="*/ 344 h 584"/>
                <a:gd name="T4" fmla="*/ 240 w 1280"/>
                <a:gd name="T5" fmla="*/ 200 h 584"/>
                <a:gd name="T6" fmla="*/ 432 w 1280"/>
                <a:gd name="T7" fmla="*/ 104 h 584"/>
                <a:gd name="T8" fmla="*/ 672 w 1280"/>
                <a:gd name="T9" fmla="*/ 56 h 584"/>
                <a:gd name="T10" fmla="*/ 1200 w 1280"/>
                <a:gd name="T11" fmla="*/ 8 h 584"/>
                <a:gd name="T12" fmla="*/ 1152 w 1280"/>
                <a:gd name="T13" fmla="*/ 8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0" h="584">
                  <a:moveTo>
                    <a:pt x="0" y="584"/>
                  </a:moveTo>
                  <a:cubicBezTo>
                    <a:pt x="28" y="496"/>
                    <a:pt x="56" y="408"/>
                    <a:pt x="96" y="344"/>
                  </a:cubicBezTo>
                  <a:cubicBezTo>
                    <a:pt x="136" y="280"/>
                    <a:pt x="184" y="240"/>
                    <a:pt x="240" y="200"/>
                  </a:cubicBezTo>
                  <a:cubicBezTo>
                    <a:pt x="296" y="160"/>
                    <a:pt x="360" y="128"/>
                    <a:pt x="432" y="104"/>
                  </a:cubicBezTo>
                  <a:cubicBezTo>
                    <a:pt x="504" y="80"/>
                    <a:pt x="544" y="72"/>
                    <a:pt x="672" y="56"/>
                  </a:cubicBezTo>
                  <a:cubicBezTo>
                    <a:pt x="800" y="40"/>
                    <a:pt x="1120" y="16"/>
                    <a:pt x="1200" y="8"/>
                  </a:cubicBezTo>
                  <a:cubicBezTo>
                    <a:pt x="1280" y="0"/>
                    <a:pt x="1216" y="4"/>
                    <a:pt x="1152" y="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3" name="Freeform 17"/>
            <p:cNvSpPr>
              <a:spLocks/>
            </p:cNvSpPr>
            <p:nvPr/>
          </p:nvSpPr>
          <p:spPr bwMode="auto">
            <a:xfrm>
              <a:off x="1440" y="2544"/>
              <a:ext cx="1200" cy="584"/>
            </a:xfrm>
            <a:custGeom>
              <a:avLst/>
              <a:gdLst>
                <a:gd name="T0" fmla="*/ 0 w 1280"/>
                <a:gd name="T1" fmla="*/ 584 h 584"/>
                <a:gd name="T2" fmla="*/ 96 w 1280"/>
                <a:gd name="T3" fmla="*/ 344 h 584"/>
                <a:gd name="T4" fmla="*/ 240 w 1280"/>
                <a:gd name="T5" fmla="*/ 200 h 584"/>
                <a:gd name="T6" fmla="*/ 432 w 1280"/>
                <a:gd name="T7" fmla="*/ 104 h 584"/>
                <a:gd name="T8" fmla="*/ 672 w 1280"/>
                <a:gd name="T9" fmla="*/ 56 h 584"/>
                <a:gd name="T10" fmla="*/ 1200 w 1280"/>
                <a:gd name="T11" fmla="*/ 8 h 584"/>
                <a:gd name="T12" fmla="*/ 1152 w 1280"/>
                <a:gd name="T13" fmla="*/ 8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0" h="584">
                  <a:moveTo>
                    <a:pt x="0" y="584"/>
                  </a:moveTo>
                  <a:cubicBezTo>
                    <a:pt x="28" y="496"/>
                    <a:pt x="56" y="408"/>
                    <a:pt x="96" y="344"/>
                  </a:cubicBezTo>
                  <a:cubicBezTo>
                    <a:pt x="136" y="280"/>
                    <a:pt x="184" y="240"/>
                    <a:pt x="240" y="200"/>
                  </a:cubicBezTo>
                  <a:cubicBezTo>
                    <a:pt x="296" y="160"/>
                    <a:pt x="360" y="128"/>
                    <a:pt x="432" y="104"/>
                  </a:cubicBezTo>
                  <a:cubicBezTo>
                    <a:pt x="504" y="80"/>
                    <a:pt x="544" y="72"/>
                    <a:pt x="672" y="56"/>
                  </a:cubicBezTo>
                  <a:cubicBezTo>
                    <a:pt x="800" y="40"/>
                    <a:pt x="1120" y="16"/>
                    <a:pt x="1200" y="8"/>
                  </a:cubicBezTo>
                  <a:cubicBezTo>
                    <a:pt x="1280" y="0"/>
                    <a:pt x="1216" y="4"/>
                    <a:pt x="1152" y="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4" name="Freeform 18"/>
            <p:cNvSpPr>
              <a:spLocks/>
            </p:cNvSpPr>
            <p:nvPr/>
          </p:nvSpPr>
          <p:spPr bwMode="auto">
            <a:xfrm>
              <a:off x="1440" y="2784"/>
              <a:ext cx="1200" cy="584"/>
            </a:xfrm>
            <a:custGeom>
              <a:avLst/>
              <a:gdLst>
                <a:gd name="T0" fmla="*/ 0 w 1280"/>
                <a:gd name="T1" fmla="*/ 584 h 584"/>
                <a:gd name="T2" fmla="*/ 96 w 1280"/>
                <a:gd name="T3" fmla="*/ 344 h 584"/>
                <a:gd name="T4" fmla="*/ 240 w 1280"/>
                <a:gd name="T5" fmla="*/ 200 h 584"/>
                <a:gd name="T6" fmla="*/ 432 w 1280"/>
                <a:gd name="T7" fmla="*/ 104 h 584"/>
                <a:gd name="T8" fmla="*/ 672 w 1280"/>
                <a:gd name="T9" fmla="*/ 56 h 584"/>
                <a:gd name="T10" fmla="*/ 1200 w 1280"/>
                <a:gd name="T11" fmla="*/ 8 h 584"/>
                <a:gd name="T12" fmla="*/ 1152 w 1280"/>
                <a:gd name="T13" fmla="*/ 8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0" h="584">
                  <a:moveTo>
                    <a:pt x="0" y="584"/>
                  </a:moveTo>
                  <a:cubicBezTo>
                    <a:pt x="28" y="496"/>
                    <a:pt x="56" y="408"/>
                    <a:pt x="96" y="344"/>
                  </a:cubicBezTo>
                  <a:cubicBezTo>
                    <a:pt x="136" y="280"/>
                    <a:pt x="184" y="240"/>
                    <a:pt x="240" y="200"/>
                  </a:cubicBezTo>
                  <a:cubicBezTo>
                    <a:pt x="296" y="160"/>
                    <a:pt x="360" y="128"/>
                    <a:pt x="432" y="104"/>
                  </a:cubicBezTo>
                  <a:cubicBezTo>
                    <a:pt x="504" y="80"/>
                    <a:pt x="544" y="72"/>
                    <a:pt x="672" y="56"/>
                  </a:cubicBezTo>
                  <a:cubicBezTo>
                    <a:pt x="800" y="40"/>
                    <a:pt x="1120" y="16"/>
                    <a:pt x="1200" y="8"/>
                  </a:cubicBezTo>
                  <a:cubicBezTo>
                    <a:pt x="1280" y="0"/>
                    <a:pt x="1216" y="4"/>
                    <a:pt x="1152" y="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6035" name="Line 19"/>
          <p:cNvSpPr>
            <a:spLocks noChangeShapeType="1"/>
          </p:cNvSpPr>
          <p:nvPr/>
        </p:nvSpPr>
        <p:spPr bwMode="auto">
          <a:xfrm>
            <a:off x="6781800" y="2590800"/>
            <a:ext cx="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6" name="Line 20"/>
          <p:cNvSpPr>
            <a:spLocks noChangeShapeType="1"/>
          </p:cNvSpPr>
          <p:nvPr/>
        </p:nvSpPr>
        <p:spPr bwMode="auto">
          <a:xfrm>
            <a:off x="8610600" y="914400"/>
            <a:ext cx="0" cy="5486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7" name="Freeform 21"/>
          <p:cNvSpPr>
            <a:spLocks/>
          </p:cNvSpPr>
          <p:nvPr/>
        </p:nvSpPr>
        <p:spPr bwMode="auto">
          <a:xfrm>
            <a:off x="4876800" y="3352800"/>
            <a:ext cx="3733800" cy="990600"/>
          </a:xfrm>
          <a:custGeom>
            <a:avLst/>
            <a:gdLst>
              <a:gd name="T0" fmla="*/ 0 w 2352"/>
              <a:gd name="T1" fmla="*/ 0 h 624"/>
              <a:gd name="T2" fmla="*/ 480 w 2352"/>
              <a:gd name="T3" fmla="*/ 48 h 624"/>
              <a:gd name="T4" fmla="*/ 720 w 2352"/>
              <a:gd name="T5" fmla="*/ 96 h 624"/>
              <a:gd name="T6" fmla="*/ 864 w 2352"/>
              <a:gd name="T7" fmla="*/ 144 h 624"/>
              <a:gd name="T8" fmla="*/ 1008 w 2352"/>
              <a:gd name="T9" fmla="*/ 240 h 624"/>
              <a:gd name="T10" fmla="*/ 1104 w 2352"/>
              <a:gd name="T11" fmla="*/ 384 h 624"/>
              <a:gd name="T12" fmla="*/ 1200 w 2352"/>
              <a:gd name="T13" fmla="*/ 624 h 624"/>
              <a:gd name="T14" fmla="*/ 1248 w 2352"/>
              <a:gd name="T15" fmla="*/ 432 h 624"/>
              <a:gd name="T16" fmla="*/ 1296 w 2352"/>
              <a:gd name="T17" fmla="*/ 336 h 624"/>
              <a:gd name="T18" fmla="*/ 1392 w 2352"/>
              <a:gd name="T19" fmla="*/ 240 h 624"/>
              <a:gd name="T20" fmla="*/ 1536 w 2352"/>
              <a:gd name="T21" fmla="*/ 144 h 624"/>
              <a:gd name="T22" fmla="*/ 1632 w 2352"/>
              <a:gd name="T23" fmla="*/ 96 h 624"/>
              <a:gd name="T24" fmla="*/ 1824 w 2352"/>
              <a:gd name="T25" fmla="*/ 48 h 624"/>
              <a:gd name="T26" fmla="*/ 2352 w 2352"/>
              <a:gd name="T27" fmla="*/ 0 h 624"/>
              <a:gd name="T28" fmla="*/ 144 w 2352"/>
              <a:gd name="T29" fmla="*/ 0 h 624"/>
              <a:gd name="T30" fmla="*/ 336 w 2352"/>
              <a:gd name="T31" fmla="*/ 0 h 624"/>
              <a:gd name="T32" fmla="*/ 384 w 2352"/>
              <a:gd name="T33" fmla="*/ 0 h 624"/>
              <a:gd name="T34" fmla="*/ 1008 w 2352"/>
              <a:gd name="T35" fmla="*/ 0 h 624"/>
              <a:gd name="T36" fmla="*/ 1632 w 2352"/>
              <a:gd name="T37" fmla="*/ 0 h 624"/>
              <a:gd name="T38" fmla="*/ 2352 w 2352"/>
              <a:gd name="T39" fmla="*/ 0 h 624"/>
              <a:gd name="T40" fmla="*/ 2064 w 2352"/>
              <a:gd name="T41" fmla="*/ 0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52" h="624">
                <a:moveTo>
                  <a:pt x="0" y="0"/>
                </a:moveTo>
                <a:lnTo>
                  <a:pt x="480" y="48"/>
                </a:lnTo>
                <a:lnTo>
                  <a:pt x="720" y="96"/>
                </a:lnTo>
                <a:lnTo>
                  <a:pt x="864" y="144"/>
                </a:lnTo>
                <a:lnTo>
                  <a:pt x="1008" y="240"/>
                </a:lnTo>
                <a:lnTo>
                  <a:pt x="1104" y="384"/>
                </a:lnTo>
                <a:lnTo>
                  <a:pt x="1200" y="624"/>
                </a:lnTo>
                <a:lnTo>
                  <a:pt x="1248" y="432"/>
                </a:lnTo>
                <a:lnTo>
                  <a:pt x="1296" y="336"/>
                </a:lnTo>
                <a:lnTo>
                  <a:pt x="1392" y="240"/>
                </a:lnTo>
                <a:lnTo>
                  <a:pt x="1536" y="144"/>
                </a:lnTo>
                <a:lnTo>
                  <a:pt x="1632" y="96"/>
                </a:lnTo>
                <a:lnTo>
                  <a:pt x="1824" y="48"/>
                </a:lnTo>
                <a:lnTo>
                  <a:pt x="2352" y="0"/>
                </a:lnTo>
                <a:lnTo>
                  <a:pt x="144" y="0"/>
                </a:lnTo>
                <a:lnTo>
                  <a:pt x="336" y="0"/>
                </a:lnTo>
                <a:lnTo>
                  <a:pt x="384" y="0"/>
                </a:lnTo>
                <a:lnTo>
                  <a:pt x="1008" y="0"/>
                </a:lnTo>
                <a:lnTo>
                  <a:pt x="1632" y="0"/>
                </a:lnTo>
                <a:lnTo>
                  <a:pt x="2352" y="0"/>
                </a:lnTo>
                <a:lnTo>
                  <a:pt x="2064" y="0"/>
                </a:lnTo>
              </a:path>
            </a:pathLst>
          </a:cu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8" name="Freeform 22"/>
          <p:cNvSpPr>
            <a:spLocks/>
          </p:cNvSpPr>
          <p:nvPr/>
        </p:nvSpPr>
        <p:spPr bwMode="auto">
          <a:xfrm>
            <a:off x="4876800" y="3352800"/>
            <a:ext cx="3733800" cy="1905000"/>
          </a:xfrm>
          <a:custGeom>
            <a:avLst/>
            <a:gdLst>
              <a:gd name="T0" fmla="*/ 0 w 2352"/>
              <a:gd name="T1" fmla="*/ 0 h 1200"/>
              <a:gd name="T2" fmla="*/ 0 w 2352"/>
              <a:gd name="T3" fmla="*/ 576 h 1200"/>
              <a:gd name="T4" fmla="*/ 384 w 2352"/>
              <a:gd name="T5" fmla="*/ 624 h 1200"/>
              <a:gd name="T6" fmla="*/ 720 w 2352"/>
              <a:gd name="T7" fmla="*/ 672 h 1200"/>
              <a:gd name="T8" fmla="*/ 864 w 2352"/>
              <a:gd name="T9" fmla="*/ 720 h 1200"/>
              <a:gd name="T10" fmla="*/ 1008 w 2352"/>
              <a:gd name="T11" fmla="*/ 816 h 1200"/>
              <a:gd name="T12" fmla="*/ 1104 w 2352"/>
              <a:gd name="T13" fmla="*/ 960 h 1200"/>
              <a:gd name="T14" fmla="*/ 1200 w 2352"/>
              <a:gd name="T15" fmla="*/ 1200 h 1200"/>
              <a:gd name="T16" fmla="*/ 1248 w 2352"/>
              <a:gd name="T17" fmla="*/ 1008 h 1200"/>
              <a:gd name="T18" fmla="*/ 1296 w 2352"/>
              <a:gd name="T19" fmla="*/ 912 h 1200"/>
              <a:gd name="T20" fmla="*/ 1440 w 2352"/>
              <a:gd name="T21" fmla="*/ 768 h 1200"/>
              <a:gd name="T22" fmla="*/ 1632 w 2352"/>
              <a:gd name="T23" fmla="*/ 672 h 1200"/>
              <a:gd name="T24" fmla="*/ 1872 w 2352"/>
              <a:gd name="T25" fmla="*/ 624 h 1200"/>
              <a:gd name="T26" fmla="*/ 2352 w 2352"/>
              <a:gd name="T27" fmla="*/ 576 h 1200"/>
              <a:gd name="T28" fmla="*/ 2352 w 2352"/>
              <a:gd name="T29" fmla="*/ 0 h 1200"/>
              <a:gd name="T30" fmla="*/ 1872 w 2352"/>
              <a:gd name="T31" fmla="*/ 48 h 1200"/>
              <a:gd name="T32" fmla="*/ 1632 w 2352"/>
              <a:gd name="T33" fmla="*/ 96 h 1200"/>
              <a:gd name="T34" fmla="*/ 1392 w 2352"/>
              <a:gd name="T35" fmla="*/ 240 h 1200"/>
              <a:gd name="T36" fmla="*/ 1296 w 2352"/>
              <a:gd name="T37" fmla="*/ 336 h 1200"/>
              <a:gd name="T38" fmla="*/ 1200 w 2352"/>
              <a:gd name="T39" fmla="*/ 624 h 1200"/>
              <a:gd name="T40" fmla="*/ 1104 w 2352"/>
              <a:gd name="T41" fmla="*/ 384 h 1200"/>
              <a:gd name="T42" fmla="*/ 1008 w 2352"/>
              <a:gd name="T43" fmla="*/ 240 h 1200"/>
              <a:gd name="T44" fmla="*/ 864 w 2352"/>
              <a:gd name="T45" fmla="*/ 144 h 1200"/>
              <a:gd name="T46" fmla="*/ 720 w 2352"/>
              <a:gd name="T47" fmla="*/ 96 h 1200"/>
              <a:gd name="T48" fmla="*/ 432 w 2352"/>
              <a:gd name="T49" fmla="*/ 48 h 1200"/>
              <a:gd name="T50" fmla="*/ 0 w 2352"/>
              <a:gd name="T51" fmla="*/ 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52" h="1200">
                <a:moveTo>
                  <a:pt x="0" y="0"/>
                </a:moveTo>
                <a:lnTo>
                  <a:pt x="0" y="576"/>
                </a:lnTo>
                <a:lnTo>
                  <a:pt x="384" y="624"/>
                </a:lnTo>
                <a:lnTo>
                  <a:pt x="720" y="672"/>
                </a:lnTo>
                <a:lnTo>
                  <a:pt x="864" y="720"/>
                </a:lnTo>
                <a:lnTo>
                  <a:pt x="1008" y="816"/>
                </a:lnTo>
                <a:lnTo>
                  <a:pt x="1104" y="960"/>
                </a:lnTo>
                <a:lnTo>
                  <a:pt x="1200" y="1200"/>
                </a:lnTo>
                <a:lnTo>
                  <a:pt x="1248" y="1008"/>
                </a:lnTo>
                <a:lnTo>
                  <a:pt x="1296" y="912"/>
                </a:lnTo>
                <a:lnTo>
                  <a:pt x="1440" y="768"/>
                </a:lnTo>
                <a:lnTo>
                  <a:pt x="1632" y="672"/>
                </a:lnTo>
                <a:lnTo>
                  <a:pt x="1872" y="624"/>
                </a:lnTo>
                <a:lnTo>
                  <a:pt x="2352" y="576"/>
                </a:lnTo>
                <a:lnTo>
                  <a:pt x="2352" y="0"/>
                </a:lnTo>
                <a:lnTo>
                  <a:pt x="1872" y="48"/>
                </a:lnTo>
                <a:lnTo>
                  <a:pt x="1632" y="96"/>
                </a:lnTo>
                <a:lnTo>
                  <a:pt x="1392" y="240"/>
                </a:lnTo>
                <a:lnTo>
                  <a:pt x="1296" y="336"/>
                </a:lnTo>
                <a:lnTo>
                  <a:pt x="1200" y="624"/>
                </a:lnTo>
                <a:lnTo>
                  <a:pt x="1104" y="384"/>
                </a:lnTo>
                <a:lnTo>
                  <a:pt x="1008" y="240"/>
                </a:lnTo>
                <a:lnTo>
                  <a:pt x="864" y="144"/>
                </a:lnTo>
                <a:lnTo>
                  <a:pt x="720" y="96"/>
                </a:lnTo>
                <a:lnTo>
                  <a:pt x="432" y="48"/>
                </a:lnTo>
                <a:lnTo>
                  <a:pt x="0" y="0"/>
                </a:lnTo>
                <a:close/>
              </a:path>
            </a:pathLst>
          </a:custGeom>
          <a:solidFill>
            <a:srgbClr val="3366FF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9" name="Line 23"/>
          <p:cNvSpPr>
            <a:spLocks noChangeShapeType="1"/>
          </p:cNvSpPr>
          <p:nvPr/>
        </p:nvSpPr>
        <p:spPr bwMode="auto">
          <a:xfrm flipH="1" flipV="1">
            <a:off x="4648200" y="1752600"/>
            <a:ext cx="1143000" cy="9144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40" name="Freeform 24"/>
          <p:cNvSpPr>
            <a:spLocks/>
          </p:cNvSpPr>
          <p:nvPr/>
        </p:nvSpPr>
        <p:spPr bwMode="auto">
          <a:xfrm>
            <a:off x="3276600" y="990600"/>
            <a:ext cx="1371600" cy="762000"/>
          </a:xfrm>
          <a:custGeom>
            <a:avLst/>
            <a:gdLst>
              <a:gd name="T0" fmla="*/ 912 w 912"/>
              <a:gd name="T1" fmla="*/ 528 h 528"/>
              <a:gd name="T2" fmla="*/ 768 w 912"/>
              <a:gd name="T3" fmla="*/ 432 h 528"/>
              <a:gd name="T4" fmla="*/ 528 w 912"/>
              <a:gd name="T5" fmla="*/ 336 h 528"/>
              <a:gd name="T6" fmla="*/ 288 w 912"/>
              <a:gd name="T7" fmla="*/ 288 h 528"/>
              <a:gd name="T8" fmla="*/ 144 w 912"/>
              <a:gd name="T9" fmla="*/ 240 h 528"/>
              <a:gd name="T10" fmla="*/ 48 w 912"/>
              <a:gd name="T11" fmla="*/ 144 h 528"/>
              <a:gd name="T12" fmla="*/ 0 w 912"/>
              <a:gd name="T13" fmla="*/ 0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2" h="528">
                <a:moveTo>
                  <a:pt x="912" y="528"/>
                </a:moveTo>
                <a:cubicBezTo>
                  <a:pt x="872" y="496"/>
                  <a:pt x="832" y="464"/>
                  <a:pt x="768" y="432"/>
                </a:cubicBezTo>
                <a:cubicBezTo>
                  <a:pt x="704" y="400"/>
                  <a:pt x="608" y="360"/>
                  <a:pt x="528" y="336"/>
                </a:cubicBezTo>
                <a:cubicBezTo>
                  <a:pt x="448" y="312"/>
                  <a:pt x="352" y="304"/>
                  <a:pt x="288" y="288"/>
                </a:cubicBezTo>
                <a:cubicBezTo>
                  <a:pt x="224" y="272"/>
                  <a:pt x="184" y="264"/>
                  <a:pt x="144" y="240"/>
                </a:cubicBezTo>
                <a:cubicBezTo>
                  <a:pt x="104" y="216"/>
                  <a:pt x="72" y="184"/>
                  <a:pt x="48" y="144"/>
                </a:cubicBezTo>
                <a:cubicBezTo>
                  <a:pt x="24" y="104"/>
                  <a:pt x="12" y="52"/>
                  <a:pt x="0" y="0"/>
                </a:cubicBezTo>
              </a:path>
            </a:pathLst>
          </a:custGeom>
          <a:noFill/>
          <a:ln w="57150" cmpd="sng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41" name="Line 25"/>
          <p:cNvSpPr>
            <a:spLocks noChangeShapeType="1"/>
          </p:cNvSpPr>
          <p:nvPr/>
        </p:nvSpPr>
        <p:spPr bwMode="auto">
          <a:xfrm>
            <a:off x="3124200" y="27432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42" name="Line 26"/>
          <p:cNvSpPr>
            <a:spLocks noChangeShapeType="1"/>
          </p:cNvSpPr>
          <p:nvPr/>
        </p:nvSpPr>
        <p:spPr bwMode="auto">
          <a:xfrm flipV="1">
            <a:off x="3200400" y="8382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43" name="Text Box 27"/>
          <p:cNvSpPr txBox="1">
            <a:spLocks noChangeArrowheads="1"/>
          </p:cNvSpPr>
          <p:nvPr/>
        </p:nvSpPr>
        <p:spPr bwMode="auto">
          <a:xfrm>
            <a:off x="533400" y="228600"/>
            <a:ext cx="8153400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/>
              <a:t>Function of Material Balance Time</a:t>
            </a:r>
            <a:endParaRPr lang="en-US" sz="3200"/>
          </a:p>
        </p:txBody>
      </p:sp>
      <p:sp>
        <p:nvSpPr>
          <p:cNvPr id="86044" name="Text Box 28"/>
          <p:cNvSpPr txBox="1">
            <a:spLocks noChangeArrowheads="1"/>
          </p:cNvSpPr>
          <p:nvPr/>
        </p:nvSpPr>
        <p:spPr bwMode="auto">
          <a:xfrm>
            <a:off x="2133600" y="1371600"/>
            <a:ext cx="996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Arial" charset="0"/>
              </a:rPr>
              <a:t>log(q/</a:t>
            </a:r>
            <a:r>
              <a:rPr lang="en-US" sz="1600">
                <a:latin typeface="Symbol" pitchFamily="18" charset="2"/>
              </a:rPr>
              <a:t>D</a:t>
            </a:r>
            <a:r>
              <a:rPr lang="en-US" sz="1600">
                <a:latin typeface="Arial" charset="0"/>
              </a:rPr>
              <a:t>p)</a:t>
            </a:r>
            <a:endParaRPr lang="en-US"/>
          </a:p>
        </p:txBody>
      </p:sp>
      <p:sp>
        <p:nvSpPr>
          <p:cNvPr id="86045" name="Text Box 29"/>
          <p:cNvSpPr txBox="1">
            <a:spLocks noChangeArrowheads="1"/>
          </p:cNvSpPr>
          <p:nvPr/>
        </p:nvSpPr>
        <p:spPr bwMode="auto">
          <a:xfrm>
            <a:off x="3581400" y="2743200"/>
            <a:ext cx="2660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Arial" charset="0"/>
              </a:rPr>
              <a:t>log(</a:t>
            </a:r>
            <a:r>
              <a:rPr lang="en-US" sz="1600" b="1" i="1">
                <a:solidFill>
                  <a:schemeClr val="accent2"/>
                </a:solidFill>
                <a:latin typeface="Arial" charset="0"/>
              </a:rPr>
              <a:t>material balance time</a:t>
            </a:r>
            <a:r>
              <a:rPr lang="en-US" sz="1600">
                <a:latin typeface="Arial" charset="0"/>
              </a:rPr>
              <a:t>)</a:t>
            </a:r>
            <a:endParaRPr lang="en-US"/>
          </a:p>
        </p:txBody>
      </p:sp>
      <p:sp>
        <p:nvSpPr>
          <p:cNvPr id="86046" name="Text Box 30"/>
          <p:cNvSpPr txBox="1">
            <a:spLocks noChangeArrowheads="1"/>
          </p:cNvSpPr>
          <p:nvPr/>
        </p:nvSpPr>
        <p:spPr bwMode="auto">
          <a:xfrm>
            <a:off x="6019800" y="5638800"/>
            <a:ext cx="148272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1">
                <a:latin typeface="Arial" charset="0"/>
              </a:rPr>
              <a:t>Constant Rate</a:t>
            </a:r>
            <a:endParaRPr lang="en-US"/>
          </a:p>
        </p:txBody>
      </p:sp>
      <p:sp>
        <p:nvSpPr>
          <p:cNvPr id="86047" name="Line 31"/>
          <p:cNvSpPr>
            <a:spLocks noChangeShapeType="1"/>
          </p:cNvSpPr>
          <p:nvPr/>
        </p:nvSpPr>
        <p:spPr bwMode="auto">
          <a:xfrm flipV="1">
            <a:off x="4648200" y="9144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48" name="Text Box 32"/>
          <p:cNvSpPr txBox="1">
            <a:spLocks noChangeArrowheads="1"/>
          </p:cNvSpPr>
          <p:nvPr/>
        </p:nvSpPr>
        <p:spPr bwMode="auto">
          <a:xfrm>
            <a:off x="5334000" y="1524000"/>
            <a:ext cx="1784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2"/>
                </a:solidFill>
                <a:latin typeface="Arial" charset="0"/>
              </a:rPr>
              <a:t>Harmonic Decline</a:t>
            </a:r>
            <a:endParaRPr lang="en-US"/>
          </a:p>
        </p:txBody>
      </p:sp>
      <p:sp>
        <p:nvSpPr>
          <p:cNvPr id="86049" name="Text Box 33"/>
          <p:cNvSpPr txBox="1">
            <a:spLocks noChangeArrowheads="1"/>
          </p:cNvSpPr>
          <p:nvPr/>
        </p:nvSpPr>
        <p:spPr bwMode="auto">
          <a:xfrm>
            <a:off x="228600" y="1905000"/>
            <a:ext cx="2971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rgbClr val="FF9900"/>
                </a:solidFill>
                <a:latin typeface="Arial" charset="0"/>
              </a:rPr>
              <a:t>Exponential Decline is made to appear as a harmonic decline</a:t>
            </a:r>
            <a:endParaRPr lang="en-US">
              <a:solidFill>
                <a:srgbClr val="FF9900"/>
              </a:solidFill>
            </a:endParaRPr>
          </a:p>
        </p:txBody>
      </p:sp>
      <p:sp>
        <p:nvSpPr>
          <p:cNvPr id="86050" name="Line 34"/>
          <p:cNvSpPr>
            <a:spLocks noChangeShapeType="1"/>
          </p:cNvSpPr>
          <p:nvPr/>
        </p:nvSpPr>
        <p:spPr bwMode="auto">
          <a:xfrm>
            <a:off x="228600" y="914400"/>
            <a:ext cx="0" cy="5486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51" name="Line 35"/>
          <p:cNvSpPr>
            <a:spLocks noChangeShapeType="1"/>
          </p:cNvSpPr>
          <p:nvPr/>
        </p:nvSpPr>
        <p:spPr bwMode="auto">
          <a:xfrm>
            <a:off x="228600" y="3352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6052" name="Group 36"/>
          <p:cNvGrpSpPr>
            <a:grpSpLocks/>
          </p:cNvGrpSpPr>
          <p:nvPr/>
        </p:nvGrpSpPr>
        <p:grpSpPr bwMode="auto">
          <a:xfrm>
            <a:off x="2133600" y="3352800"/>
            <a:ext cx="1828800" cy="1752600"/>
            <a:chOff x="4272" y="2112"/>
            <a:chExt cx="1152" cy="1104"/>
          </a:xfrm>
        </p:grpSpPr>
        <p:sp>
          <p:nvSpPr>
            <p:cNvPr id="86053" name="Freeform 37"/>
            <p:cNvSpPr>
              <a:spLocks/>
            </p:cNvSpPr>
            <p:nvPr/>
          </p:nvSpPr>
          <p:spPr bwMode="auto">
            <a:xfrm>
              <a:off x="4272" y="2112"/>
              <a:ext cx="240" cy="1104"/>
            </a:xfrm>
            <a:custGeom>
              <a:avLst/>
              <a:gdLst>
                <a:gd name="T0" fmla="*/ 0 w 240"/>
                <a:gd name="T1" fmla="*/ 1104 h 1104"/>
                <a:gd name="T2" fmla="*/ 48 w 240"/>
                <a:gd name="T3" fmla="*/ 528 h 1104"/>
                <a:gd name="T4" fmla="*/ 96 w 240"/>
                <a:gd name="T5" fmla="*/ 240 h 1104"/>
                <a:gd name="T6" fmla="*/ 240 w 240"/>
                <a:gd name="T7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1104">
                  <a:moveTo>
                    <a:pt x="0" y="1104"/>
                  </a:moveTo>
                  <a:cubicBezTo>
                    <a:pt x="16" y="888"/>
                    <a:pt x="32" y="672"/>
                    <a:pt x="48" y="528"/>
                  </a:cubicBezTo>
                  <a:cubicBezTo>
                    <a:pt x="64" y="384"/>
                    <a:pt x="64" y="328"/>
                    <a:pt x="96" y="240"/>
                  </a:cubicBezTo>
                  <a:cubicBezTo>
                    <a:pt x="128" y="152"/>
                    <a:pt x="216" y="40"/>
                    <a:pt x="24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4" name="Freeform 38"/>
            <p:cNvSpPr>
              <a:spLocks/>
            </p:cNvSpPr>
            <p:nvPr/>
          </p:nvSpPr>
          <p:spPr bwMode="auto">
            <a:xfrm>
              <a:off x="4272" y="2112"/>
              <a:ext cx="528" cy="1104"/>
            </a:xfrm>
            <a:custGeom>
              <a:avLst/>
              <a:gdLst>
                <a:gd name="T0" fmla="*/ 0 w 528"/>
                <a:gd name="T1" fmla="*/ 1104 h 1104"/>
                <a:gd name="T2" fmla="*/ 96 w 528"/>
                <a:gd name="T3" fmla="*/ 624 h 1104"/>
                <a:gd name="T4" fmla="*/ 192 w 528"/>
                <a:gd name="T5" fmla="*/ 336 h 1104"/>
                <a:gd name="T6" fmla="*/ 336 w 528"/>
                <a:gd name="T7" fmla="*/ 96 h 1104"/>
                <a:gd name="T8" fmla="*/ 528 w 528"/>
                <a:gd name="T9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1104">
                  <a:moveTo>
                    <a:pt x="0" y="1104"/>
                  </a:moveTo>
                  <a:cubicBezTo>
                    <a:pt x="32" y="928"/>
                    <a:pt x="64" y="752"/>
                    <a:pt x="96" y="624"/>
                  </a:cubicBezTo>
                  <a:cubicBezTo>
                    <a:pt x="128" y="496"/>
                    <a:pt x="152" y="424"/>
                    <a:pt x="192" y="336"/>
                  </a:cubicBezTo>
                  <a:cubicBezTo>
                    <a:pt x="232" y="248"/>
                    <a:pt x="280" y="152"/>
                    <a:pt x="336" y="96"/>
                  </a:cubicBezTo>
                  <a:cubicBezTo>
                    <a:pt x="392" y="40"/>
                    <a:pt x="460" y="20"/>
                    <a:pt x="52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5" name="Freeform 39"/>
            <p:cNvSpPr>
              <a:spLocks/>
            </p:cNvSpPr>
            <p:nvPr/>
          </p:nvSpPr>
          <p:spPr bwMode="auto">
            <a:xfrm>
              <a:off x="4272" y="2112"/>
              <a:ext cx="1152" cy="1056"/>
            </a:xfrm>
            <a:custGeom>
              <a:avLst/>
              <a:gdLst>
                <a:gd name="T0" fmla="*/ 0 w 1152"/>
                <a:gd name="T1" fmla="*/ 1056 h 1056"/>
                <a:gd name="T2" fmla="*/ 240 w 1152"/>
                <a:gd name="T3" fmla="*/ 528 h 1056"/>
                <a:gd name="T4" fmla="*/ 528 w 1152"/>
                <a:gd name="T5" fmla="*/ 192 h 1056"/>
                <a:gd name="T6" fmla="*/ 864 w 1152"/>
                <a:gd name="T7" fmla="*/ 48 h 1056"/>
                <a:gd name="T8" fmla="*/ 1152 w 1152"/>
                <a:gd name="T9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1056">
                  <a:moveTo>
                    <a:pt x="0" y="1056"/>
                  </a:moveTo>
                  <a:cubicBezTo>
                    <a:pt x="76" y="864"/>
                    <a:pt x="152" y="672"/>
                    <a:pt x="240" y="528"/>
                  </a:cubicBezTo>
                  <a:cubicBezTo>
                    <a:pt x="328" y="384"/>
                    <a:pt x="424" y="272"/>
                    <a:pt x="528" y="192"/>
                  </a:cubicBezTo>
                  <a:cubicBezTo>
                    <a:pt x="632" y="112"/>
                    <a:pt x="760" y="80"/>
                    <a:pt x="864" y="48"/>
                  </a:cubicBezTo>
                  <a:cubicBezTo>
                    <a:pt x="968" y="16"/>
                    <a:pt x="1060" y="8"/>
                    <a:pt x="115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6" name="Freeform 40"/>
            <p:cNvSpPr>
              <a:spLocks/>
            </p:cNvSpPr>
            <p:nvPr/>
          </p:nvSpPr>
          <p:spPr bwMode="auto">
            <a:xfrm>
              <a:off x="4272" y="2304"/>
              <a:ext cx="1152" cy="912"/>
            </a:xfrm>
            <a:custGeom>
              <a:avLst/>
              <a:gdLst>
                <a:gd name="T0" fmla="*/ 0 w 1152"/>
                <a:gd name="T1" fmla="*/ 912 h 912"/>
                <a:gd name="T2" fmla="*/ 336 w 1152"/>
                <a:gd name="T3" fmla="*/ 384 h 912"/>
                <a:gd name="T4" fmla="*/ 624 w 1152"/>
                <a:gd name="T5" fmla="*/ 144 h 912"/>
                <a:gd name="T6" fmla="*/ 1152 w 1152"/>
                <a:gd name="T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912">
                  <a:moveTo>
                    <a:pt x="0" y="912"/>
                  </a:moveTo>
                  <a:cubicBezTo>
                    <a:pt x="116" y="712"/>
                    <a:pt x="232" y="512"/>
                    <a:pt x="336" y="384"/>
                  </a:cubicBezTo>
                  <a:cubicBezTo>
                    <a:pt x="440" y="256"/>
                    <a:pt x="488" y="208"/>
                    <a:pt x="624" y="144"/>
                  </a:cubicBezTo>
                  <a:cubicBezTo>
                    <a:pt x="760" y="80"/>
                    <a:pt x="956" y="40"/>
                    <a:pt x="115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7" name="Freeform 41"/>
            <p:cNvSpPr>
              <a:spLocks/>
            </p:cNvSpPr>
            <p:nvPr/>
          </p:nvSpPr>
          <p:spPr bwMode="auto">
            <a:xfrm>
              <a:off x="4272" y="2496"/>
              <a:ext cx="1152" cy="720"/>
            </a:xfrm>
            <a:custGeom>
              <a:avLst/>
              <a:gdLst>
                <a:gd name="T0" fmla="*/ 0 w 1152"/>
                <a:gd name="T1" fmla="*/ 720 h 720"/>
                <a:gd name="T2" fmla="*/ 336 w 1152"/>
                <a:gd name="T3" fmla="*/ 336 h 720"/>
                <a:gd name="T4" fmla="*/ 624 w 1152"/>
                <a:gd name="T5" fmla="*/ 144 h 720"/>
                <a:gd name="T6" fmla="*/ 1152 w 1152"/>
                <a:gd name="T7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720">
                  <a:moveTo>
                    <a:pt x="0" y="720"/>
                  </a:moveTo>
                  <a:cubicBezTo>
                    <a:pt x="116" y="576"/>
                    <a:pt x="232" y="432"/>
                    <a:pt x="336" y="336"/>
                  </a:cubicBezTo>
                  <a:cubicBezTo>
                    <a:pt x="440" y="240"/>
                    <a:pt x="488" y="200"/>
                    <a:pt x="624" y="144"/>
                  </a:cubicBezTo>
                  <a:cubicBezTo>
                    <a:pt x="760" y="88"/>
                    <a:pt x="956" y="44"/>
                    <a:pt x="115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8" name="Freeform 42"/>
            <p:cNvSpPr>
              <a:spLocks/>
            </p:cNvSpPr>
            <p:nvPr/>
          </p:nvSpPr>
          <p:spPr bwMode="auto">
            <a:xfrm>
              <a:off x="4272" y="2688"/>
              <a:ext cx="1152" cy="528"/>
            </a:xfrm>
            <a:custGeom>
              <a:avLst/>
              <a:gdLst>
                <a:gd name="T0" fmla="*/ 0 w 1152"/>
                <a:gd name="T1" fmla="*/ 528 h 528"/>
                <a:gd name="T2" fmla="*/ 288 w 1152"/>
                <a:gd name="T3" fmla="*/ 288 h 528"/>
                <a:gd name="T4" fmla="*/ 720 w 1152"/>
                <a:gd name="T5" fmla="*/ 96 h 528"/>
                <a:gd name="T6" fmla="*/ 1152 w 1152"/>
                <a:gd name="T7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528">
                  <a:moveTo>
                    <a:pt x="0" y="528"/>
                  </a:moveTo>
                  <a:cubicBezTo>
                    <a:pt x="84" y="444"/>
                    <a:pt x="168" y="360"/>
                    <a:pt x="288" y="288"/>
                  </a:cubicBezTo>
                  <a:cubicBezTo>
                    <a:pt x="408" y="216"/>
                    <a:pt x="576" y="144"/>
                    <a:pt x="720" y="96"/>
                  </a:cubicBezTo>
                  <a:cubicBezTo>
                    <a:pt x="864" y="48"/>
                    <a:pt x="1008" y="24"/>
                    <a:pt x="115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6059" name="Group 43"/>
          <p:cNvGrpSpPr>
            <a:grpSpLocks/>
          </p:cNvGrpSpPr>
          <p:nvPr/>
        </p:nvGrpSpPr>
        <p:grpSpPr bwMode="auto">
          <a:xfrm flipH="1">
            <a:off x="304800" y="3352800"/>
            <a:ext cx="1828800" cy="1752600"/>
            <a:chOff x="4272" y="2112"/>
            <a:chExt cx="1152" cy="1104"/>
          </a:xfrm>
        </p:grpSpPr>
        <p:sp>
          <p:nvSpPr>
            <p:cNvPr id="86060" name="Freeform 44"/>
            <p:cNvSpPr>
              <a:spLocks/>
            </p:cNvSpPr>
            <p:nvPr/>
          </p:nvSpPr>
          <p:spPr bwMode="auto">
            <a:xfrm>
              <a:off x="4272" y="2112"/>
              <a:ext cx="240" cy="1104"/>
            </a:xfrm>
            <a:custGeom>
              <a:avLst/>
              <a:gdLst>
                <a:gd name="T0" fmla="*/ 0 w 240"/>
                <a:gd name="T1" fmla="*/ 1104 h 1104"/>
                <a:gd name="T2" fmla="*/ 48 w 240"/>
                <a:gd name="T3" fmla="*/ 528 h 1104"/>
                <a:gd name="T4" fmla="*/ 96 w 240"/>
                <a:gd name="T5" fmla="*/ 240 h 1104"/>
                <a:gd name="T6" fmla="*/ 240 w 240"/>
                <a:gd name="T7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1104">
                  <a:moveTo>
                    <a:pt x="0" y="1104"/>
                  </a:moveTo>
                  <a:cubicBezTo>
                    <a:pt x="16" y="888"/>
                    <a:pt x="32" y="672"/>
                    <a:pt x="48" y="528"/>
                  </a:cubicBezTo>
                  <a:cubicBezTo>
                    <a:pt x="64" y="384"/>
                    <a:pt x="64" y="328"/>
                    <a:pt x="96" y="240"/>
                  </a:cubicBezTo>
                  <a:cubicBezTo>
                    <a:pt x="128" y="152"/>
                    <a:pt x="216" y="40"/>
                    <a:pt x="24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61" name="Freeform 45"/>
            <p:cNvSpPr>
              <a:spLocks/>
            </p:cNvSpPr>
            <p:nvPr/>
          </p:nvSpPr>
          <p:spPr bwMode="auto">
            <a:xfrm>
              <a:off x="4272" y="2112"/>
              <a:ext cx="528" cy="1104"/>
            </a:xfrm>
            <a:custGeom>
              <a:avLst/>
              <a:gdLst>
                <a:gd name="T0" fmla="*/ 0 w 528"/>
                <a:gd name="T1" fmla="*/ 1104 h 1104"/>
                <a:gd name="T2" fmla="*/ 96 w 528"/>
                <a:gd name="T3" fmla="*/ 624 h 1104"/>
                <a:gd name="T4" fmla="*/ 192 w 528"/>
                <a:gd name="T5" fmla="*/ 336 h 1104"/>
                <a:gd name="T6" fmla="*/ 336 w 528"/>
                <a:gd name="T7" fmla="*/ 96 h 1104"/>
                <a:gd name="T8" fmla="*/ 528 w 528"/>
                <a:gd name="T9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1104">
                  <a:moveTo>
                    <a:pt x="0" y="1104"/>
                  </a:moveTo>
                  <a:cubicBezTo>
                    <a:pt x="32" y="928"/>
                    <a:pt x="64" y="752"/>
                    <a:pt x="96" y="624"/>
                  </a:cubicBezTo>
                  <a:cubicBezTo>
                    <a:pt x="128" y="496"/>
                    <a:pt x="152" y="424"/>
                    <a:pt x="192" y="336"/>
                  </a:cubicBezTo>
                  <a:cubicBezTo>
                    <a:pt x="232" y="248"/>
                    <a:pt x="280" y="152"/>
                    <a:pt x="336" y="96"/>
                  </a:cubicBezTo>
                  <a:cubicBezTo>
                    <a:pt x="392" y="40"/>
                    <a:pt x="460" y="20"/>
                    <a:pt x="52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62" name="Freeform 46"/>
            <p:cNvSpPr>
              <a:spLocks/>
            </p:cNvSpPr>
            <p:nvPr/>
          </p:nvSpPr>
          <p:spPr bwMode="auto">
            <a:xfrm>
              <a:off x="4272" y="2112"/>
              <a:ext cx="1152" cy="1056"/>
            </a:xfrm>
            <a:custGeom>
              <a:avLst/>
              <a:gdLst>
                <a:gd name="T0" fmla="*/ 0 w 1152"/>
                <a:gd name="T1" fmla="*/ 1056 h 1056"/>
                <a:gd name="T2" fmla="*/ 240 w 1152"/>
                <a:gd name="T3" fmla="*/ 528 h 1056"/>
                <a:gd name="T4" fmla="*/ 528 w 1152"/>
                <a:gd name="T5" fmla="*/ 192 h 1056"/>
                <a:gd name="T6" fmla="*/ 864 w 1152"/>
                <a:gd name="T7" fmla="*/ 48 h 1056"/>
                <a:gd name="T8" fmla="*/ 1152 w 1152"/>
                <a:gd name="T9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1056">
                  <a:moveTo>
                    <a:pt x="0" y="1056"/>
                  </a:moveTo>
                  <a:cubicBezTo>
                    <a:pt x="76" y="864"/>
                    <a:pt x="152" y="672"/>
                    <a:pt x="240" y="528"/>
                  </a:cubicBezTo>
                  <a:cubicBezTo>
                    <a:pt x="328" y="384"/>
                    <a:pt x="424" y="272"/>
                    <a:pt x="528" y="192"/>
                  </a:cubicBezTo>
                  <a:cubicBezTo>
                    <a:pt x="632" y="112"/>
                    <a:pt x="760" y="80"/>
                    <a:pt x="864" y="48"/>
                  </a:cubicBezTo>
                  <a:cubicBezTo>
                    <a:pt x="968" y="16"/>
                    <a:pt x="1060" y="8"/>
                    <a:pt x="115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63" name="Freeform 47"/>
            <p:cNvSpPr>
              <a:spLocks/>
            </p:cNvSpPr>
            <p:nvPr/>
          </p:nvSpPr>
          <p:spPr bwMode="auto">
            <a:xfrm>
              <a:off x="4272" y="2304"/>
              <a:ext cx="1152" cy="912"/>
            </a:xfrm>
            <a:custGeom>
              <a:avLst/>
              <a:gdLst>
                <a:gd name="T0" fmla="*/ 0 w 1152"/>
                <a:gd name="T1" fmla="*/ 912 h 912"/>
                <a:gd name="T2" fmla="*/ 336 w 1152"/>
                <a:gd name="T3" fmla="*/ 384 h 912"/>
                <a:gd name="T4" fmla="*/ 624 w 1152"/>
                <a:gd name="T5" fmla="*/ 144 h 912"/>
                <a:gd name="T6" fmla="*/ 1152 w 1152"/>
                <a:gd name="T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912">
                  <a:moveTo>
                    <a:pt x="0" y="912"/>
                  </a:moveTo>
                  <a:cubicBezTo>
                    <a:pt x="116" y="712"/>
                    <a:pt x="232" y="512"/>
                    <a:pt x="336" y="384"/>
                  </a:cubicBezTo>
                  <a:cubicBezTo>
                    <a:pt x="440" y="256"/>
                    <a:pt x="488" y="208"/>
                    <a:pt x="624" y="144"/>
                  </a:cubicBezTo>
                  <a:cubicBezTo>
                    <a:pt x="760" y="80"/>
                    <a:pt x="956" y="40"/>
                    <a:pt x="115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64" name="Freeform 48"/>
            <p:cNvSpPr>
              <a:spLocks/>
            </p:cNvSpPr>
            <p:nvPr/>
          </p:nvSpPr>
          <p:spPr bwMode="auto">
            <a:xfrm>
              <a:off x="4272" y="2496"/>
              <a:ext cx="1152" cy="720"/>
            </a:xfrm>
            <a:custGeom>
              <a:avLst/>
              <a:gdLst>
                <a:gd name="T0" fmla="*/ 0 w 1152"/>
                <a:gd name="T1" fmla="*/ 720 h 720"/>
                <a:gd name="T2" fmla="*/ 336 w 1152"/>
                <a:gd name="T3" fmla="*/ 336 h 720"/>
                <a:gd name="T4" fmla="*/ 624 w 1152"/>
                <a:gd name="T5" fmla="*/ 144 h 720"/>
                <a:gd name="T6" fmla="*/ 1152 w 1152"/>
                <a:gd name="T7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720">
                  <a:moveTo>
                    <a:pt x="0" y="720"/>
                  </a:moveTo>
                  <a:cubicBezTo>
                    <a:pt x="116" y="576"/>
                    <a:pt x="232" y="432"/>
                    <a:pt x="336" y="336"/>
                  </a:cubicBezTo>
                  <a:cubicBezTo>
                    <a:pt x="440" y="240"/>
                    <a:pt x="488" y="200"/>
                    <a:pt x="624" y="144"/>
                  </a:cubicBezTo>
                  <a:cubicBezTo>
                    <a:pt x="760" y="88"/>
                    <a:pt x="956" y="44"/>
                    <a:pt x="115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65" name="Freeform 49"/>
            <p:cNvSpPr>
              <a:spLocks/>
            </p:cNvSpPr>
            <p:nvPr/>
          </p:nvSpPr>
          <p:spPr bwMode="auto">
            <a:xfrm>
              <a:off x="4272" y="2688"/>
              <a:ext cx="1152" cy="528"/>
            </a:xfrm>
            <a:custGeom>
              <a:avLst/>
              <a:gdLst>
                <a:gd name="T0" fmla="*/ 0 w 1152"/>
                <a:gd name="T1" fmla="*/ 528 h 528"/>
                <a:gd name="T2" fmla="*/ 288 w 1152"/>
                <a:gd name="T3" fmla="*/ 288 h 528"/>
                <a:gd name="T4" fmla="*/ 720 w 1152"/>
                <a:gd name="T5" fmla="*/ 96 h 528"/>
                <a:gd name="T6" fmla="*/ 1152 w 1152"/>
                <a:gd name="T7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528">
                  <a:moveTo>
                    <a:pt x="0" y="528"/>
                  </a:moveTo>
                  <a:cubicBezTo>
                    <a:pt x="84" y="444"/>
                    <a:pt x="168" y="360"/>
                    <a:pt x="288" y="288"/>
                  </a:cubicBezTo>
                  <a:cubicBezTo>
                    <a:pt x="408" y="216"/>
                    <a:pt x="576" y="144"/>
                    <a:pt x="720" y="96"/>
                  </a:cubicBezTo>
                  <a:cubicBezTo>
                    <a:pt x="864" y="48"/>
                    <a:pt x="1008" y="24"/>
                    <a:pt x="115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6066" name="Freeform 50"/>
          <p:cNvSpPr>
            <a:spLocks/>
          </p:cNvSpPr>
          <p:nvPr/>
        </p:nvSpPr>
        <p:spPr bwMode="auto">
          <a:xfrm>
            <a:off x="228600" y="3352800"/>
            <a:ext cx="3733800" cy="1752600"/>
          </a:xfrm>
          <a:custGeom>
            <a:avLst/>
            <a:gdLst>
              <a:gd name="T0" fmla="*/ 0 w 2352"/>
              <a:gd name="T1" fmla="*/ 0 h 1104"/>
              <a:gd name="T2" fmla="*/ 0 w 2352"/>
              <a:gd name="T3" fmla="*/ 576 h 1104"/>
              <a:gd name="T4" fmla="*/ 96 w 2352"/>
              <a:gd name="T5" fmla="*/ 576 h 1104"/>
              <a:gd name="T6" fmla="*/ 480 w 2352"/>
              <a:gd name="T7" fmla="*/ 672 h 1104"/>
              <a:gd name="T8" fmla="*/ 720 w 2352"/>
              <a:gd name="T9" fmla="*/ 768 h 1104"/>
              <a:gd name="T10" fmla="*/ 912 w 2352"/>
              <a:gd name="T11" fmla="*/ 864 h 1104"/>
              <a:gd name="T12" fmla="*/ 1104 w 2352"/>
              <a:gd name="T13" fmla="*/ 1008 h 1104"/>
              <a:gd name="T14" fmla="*/ 1200 w 2352"/>
              <a:gd name="T15" fmla="*/ 1104 h 1104"/>
              <a:gd name="T16" fmla="*/ 1344 w 2352"/>
              <a:gd name="T17" fmla="*/ 960 h 1104"/>
              <a:gd name="T18" fmla="*/ 1584 w 2352"/>
              <a:gd name="T19" fmla="*/ 816 h 1104"/>
              <a:gd name="T20" fmla="*/ 1872 w 2352"/>
              <a:gd name="T21" fmla="*/ 672 h 1104"/>
              <a:gd name="T22" fmla="*/ 2352 w 2352"/>
              <a:gd name="T23" fmla="*/ 576 h 1104"/>
              <a:gd name="T24" fmla="*/ 2352 w 2352"/>
              <a:gd name="T25" fmla="*/ 0 h 1104"/>
              <a:gd name="T26" fmla="*/ 2208 w 2352"/>
              <a:gd name="T27" fmla="*/ 0 h 1104"/>
              <a:gd name="T28" fmla="*/ 1776 w 2352"/>
              <a:gd name="T29" fmla="*/ 144 h 1104"/>
              <a:gd name="T30" fmla="*/ 1632 w 2352"/>
              <a:gd name="T31" fmla="*/ 288 h 1104"/>
              <a:gd name="T32" fmla="*/ 1488 w 2352"/>
              <a:gd name="T33" fmla="*/ 432 h 1104"/>
              <a:gd name="T34" fmla="*/ 1344 w 2352"/>
              <a:gd name="T35" fmla="*/ 672 h 1104"/>
              <a:gd name="T36" fmla="*/ 1248 w 2352"/>
              <a:gd name="T37" fmla="*/ 912 h 1104"/>
              <a:gd name="T38" fmla="*/ 1200 w 2352"/>
              <a:gd name="T39" fmla="*/ 1008 h 1104"/>
              <a:gd name="T40" fmla="*/ 1152 w 2352"/>
              <a:gd name="T41" fmla="*/ 960 h 1104"/>
              <a:gd name="T42" fmla="*/ 1056 w 2352"/>
              <a:gd name="T43" fmla="*/ 720 h 1104"/>
              <a:gd name="T44" fmla="*/ 912 w 2352"/>
              <a:gd name="T45" fmla="*/ 432 h 1104"/>
              <a:gd name="T46" fmla="*/ 672 w 2352"/>
              <a:gd name="T47" fmla="*/ 192 h 1104"/>
              <a:gd name="T48" fmla="*/ 624 w 2352"/>
              <a:gd name="T49" fmla="*/ 144 h 1104"/>
              <a:gd name="T50" fmla="*/ 144 w 2352"/>
              <a:gd name="T51" fmla="*/ 0 h 1104"/>
              <a:gd name="T52" fmla="*/ 0 w 2352"/>
              <a:gd name="T53" fmla="*/ 0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52" h="1104">
                <a:moveTo>
                  <a:pt x="0" y="0"/>
                </a:moveTo>
                <a:lnTo>
                  <a:pt x="0" y="576"/>
                </a:lnTo>
                <a:lnTo>
                  <a:pt x="96" y="576"/>
                </a:lnTo>
                <a:lnTo>
                  <a:pt x="480" y="672"/>
                </a:lnTo>
                <a:lnTo>
                  <a:pt x="720" y="768"/>
                </a:lnTo>
                <a:lnTo>
                  <a:pt x="912" y="864"/>
                </a:lnTo>
                <a:lnTo>
                  <a:pt x="1104" y="1008"/>
                </a:lnTo>
                <a:lnTo>
                  <a:pt x="1200" y="1104"/>
                </a:lnTo>
                <a:lnTo>
                  <a:pt x="1344" y="960"/>
                </a:lnTo>
                <a:lnTo>
                  <a:pt x="1584" y="816"/>
                </a:lnTo>
                <a:lnTo>
                  <a:pt x="1872" y="672"/>
                </a:lnTo>
                <a:lnTo>
                  <a:pt x="2352" y="576"/>
                </a:lnTo>
                <a:lnTo>
                  <a:pt x="2352" y="0"/>
                </a:lnTo>
                <a:lnTo>
                  <a:pt x="2208" y="0"/>
                </a:lnTo>
                <a:lnTo>
                  <a:pt x="1776" y="144"/>
                </a:lnTo>
                <a:lnTo>
                  <a:pt x="1632" y="288"/>
                </a:lnTo>
                <a:lnTo>
                  <a:pt x="1488" y="432"/>
                </a:lnTo>
                <a:lnTo>
                  <a:pt x="1344" y="672"/>
                </a:lnTo>
                <a:lnTo>
                  <a:pt x="1248" y="912"/>
                </a:lnTo>
                <a:lnTo>
                  <a:pt x="1200" y="1008"/>
                </a:lnTo>
                <a:lnTo>
                  <a:pt x="1152" y="960"/>
                </a:lnTo>
                <a:lnTo>
                  <a:pt x="1056" y="720"/>
                </a:lnTo>
                <a:lnTo>
                  <a:pt x="912" y="432"/>
                </a:lnTo>
                <a:lnTo>
                  <a:pt x="672" y="192"/>
                </a:lnTo>
                <a:lnTo>
                  <a:pt x="624" y="144"/>
                </a:lnTo>
                <a:lnTo>
                  <a:pt x="14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00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67" name="Freeform 51"/>
          <p:cNvSpPr>
            <a:spLocks/>
          </p:cNvSpPr>
          <p:nvPr/>
        </p:nvSpPr>
        <p:spPr bwMode="auto">
          <a:xfrm>
            <a:off x="381000" y="3352800"/>
            <a:ext cx="3429000" cy="1676400"/>
          </a:xfrm>
          <a:custGeom>
            <a:avLst/>
            <a:gdLst>
              <a:gd name="T0" fmla="*/ 0 w 2160"/>
              <a:gd name="T1" fmla="*/ 0 h 1008"/>
              <a:gd name="T2" fmla="*/ 240 w 2160"/>
              <a:gd name="T3" fmla="*/ 48 h 1008"/>
              <a:gd name="T4" fmla="*/ 528 w 2160"/>
              <a:gd name="T5" fmla="*/ 144 h 1008"/>
              <a:gd name="T6" fmla="*/ 720 w 2160"/>
              <a:gd name="T7" fmla="*/ 336 h 1008"/>
              <a:gd name="T8" fmla="*/ 816 w 2160"/>
              <a:gd name="T9" fmla="*/ 432 h 1008"/>
              <a:gd name="T10" fmla="*/ 960 w 2160"/>
              <a:gd name="T11" fmla="*/ 720 h 1008"/>
              <a:gd name="T12" fmla="*/ 1104 w 2160"/>
              <a:gd name="T13" fmla="*/ 1008 h 1008"/>
              <a:gd name="T14" fmla="*/ 1152 w 2160"/>
              <a:gd name="T15" fmla="*/ 912 h 1008"/>
              <a:gd name="T16" fmla="*/ 1296 w 2160"/>
              <a:gd name="T17" fmla="*/ 576 h 1008"/>
              <a:gd name="T18" fmla="*/ 1488 w 2160"/>
              <a:gd name="T19" fmla="*/ 336 h 1008"/>
              <a:gd name="T20" fmla="*/ 1680 w 2160"/>
              <a:gd name="T21" fmla="*/ 144 h 1008"/>
              <a:gd name="T22" fmla="*/ 1968 w 2160"/>
              <a:gd name="T23" fmla="*/ 48 h 1008"/>
              <a:gd name="T24" fmla="*/ 2160 w 2160"/>
              <a:gd name="T25" fmla="*/ 0 h 1008"/>
              <a:gd name="T26" fmla="*/ 0 w 2160"/>
              <a:gd name="T27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60" h="1008">
                <a:moveTo>
                  <a:pt x="0" y="0"/>
                </a:moveTo>
                <a:lnTo>
                  <a:pt x="240" y="48"/>
                </a:lnTo>
                <a:lnTo>
                  <a:pt x="528" y="144"/>
                </a:lnTo>
                <a:lnTo>
                  <a:pt x="720" y="336"/>
                </a:lnTo>
                <a:lnTo>
                  <a:pt x="816" y="432"/>
                </a:lnTo>
                <a:lnTo>
                  <a:pt x="960" y="720"/>
                </a:lnTo>
                <a:lnTo>
                  <a:pt x="1104" y="1008"/>
                </a:lnTo>
                <a:lnTo>
                  <a:pt x="1152" y="912"/>
                </a:lnTo>
                <a:lnTo>
                  <a:pt x="1296" y="576"/>
                </a:lnTo>
                <a:lnTo>
                  <a:pt x="1488" y="336"/>
                </a:lnTo>
                <a:lnTo>
                  <a:pt x="1680" y="144"/>
                </a:lnTo>
                <a:lnTo>
                  <a:pt x="1968" y="48"/>
                </a:lnTo>
                <a:lnTo>
                  <a:pt x="21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68" name="Text Box 52"/>
          <p:cNvSpPr txBox="1">
            <a:spLocks noChangeArrowheads="1"/>
          </p:cNvSpPr>
          <p:nvPr/>
        </p:nvSpPr>
        <p:spPr bwMode="auto">
          <a:xfrm>
            <a:off x="914400" y="5638800"/>
            <a:ext cx="2620963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1">
                <a:latin typeface="Arial" charset="0"/>
              </a:rPr>
              <a:t>Constant Flowing Pressure</a:t>
            </a:r>
            <a:endParaRPr lang="en-US"/>
          </a:p>
        </p:txBody>
      </p:sp>
      <p:sp>
        <p:nvSpPr>
          <p:cNvPr id="86069" name="Line 53"/>
          <p:cNvSpPr>
            <a:spLocks noChangeShapeType="1"/>
          </p:cNvSpPr>
          <p:nvPr/>
        </p:nvSpPr>
        <p:spPr bwMode="auto">
          <a:xfrm>
            <a:off x="3962400" y="3124200"/>
            <a:ext cx="0" cy="3276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70" name="Line 54"/>
          <p:cNvSpPr>
            <a:spLocks noChangeShapeType="1"/>
          </p:cNvSpPr>
          <p:nvPr/>
        </p:nvSpPr>
        <p:spPr bwMode="auto">
          <a:xfrm>
            <a:off x="4876800" y="3124200"/>
            <a:ext cx="0" cy="3276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71" name="Line 55"/>
          <p:cNvSpPr>
            <a:spLocks noChangeShapeType="1"/>
          </p:cNvSpPr>
          <p:nvPr/>
        </p:nvSpPr>
        <p:spPr bwMode="auto">
          <a:xfrm flipH="1">
            <a:off x="5257800" y="1828800"/>
            <a:ext cx="1066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72" name="Line 56"/>
          <p:cNvSpPr>
            <a:spLocks noChangeShapeType="1"/>
          </p:cNvSpPr>
          <p:nvPr/>
        </p:nvSpPr>
        <p:spPr bwMode="auto">
          <a:xfrm>
            <a:off x="6934200" y="1828800"/>
            <a:ext cx="12192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73" name="Line 57"/>
          <p:cNvSpPr>
            <a:spLocks noChangeShapeType="1"/>
          </p:cNvSpPr>
          <p:nvPr/>
        </p:nvSpPr>
        <p:spPr bwMode="auto">
          <a:xfrm>
            <a:off x="990600" y="2514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74" name="Line 58"/>
          <p:cNvSpPr>
            <a:spLocks noChangeShapeType="1"/>
          </p:cNvSpPr>
          <p:nvPr/>
        </p:nvSpPr>
        <p:spPr bwMode="auto">
          <a:xfrm flipV="1">
            <a:off x="3124200" y="22098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75" name="Freeform 59"/>
          <p:cNvSpPr>
            <a:spLocks/>
          </p:cNvSpPr>
          <p:nvPr/>
        </p:nvSpPr>
        <p:spPr bwMode="auto">
          <a:xfrm>
            <a:off x="4648200" y="1752600"/>
            <a:ext cx="533400" cy="914400"/>
          </a:xfrm>
          <a:custGeom>
            <a:avLst/>
            <a:gdLst>
              <a:gd name="T0" fmla="*/ 0 w 336"/>
              <a:gd name="T1" fmla="*/ 0 h 480"/>
              <a:gd name="T2" fmla="*/ 144 w 336"/>
              <a:gd name="T3" fmla="*/ 144 h 480"/>
              <a:gd name="T4" fmla="*/ 288 w 336"/>
              <a:gd name="T5" fmla="*/ 336 h 480"/>
              <a:gd name="T6" fmla="*/ 336 w 336"/>
              <a:gd name="T7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" h="480">
                <a:moveTo>
                  <a:pt x="0" y="0"/>
                </a:moveTo>
                <a:cubicBezTo>
                  <a:pt x="48" y="44"/>
                  <a:pt x="96" y="88"/>
                  <a:pt x="144" y="144"/>
                </a:cubicBezTo>
                <a:cubicBezTo>
                  <a:pt x="192" y="200"/>
                  <a:pt x="256" y="280"/>
                  <a:pt x="288" y="336"/>
                </a:cubicBezTo>
                <a:cubicBezTo>
                  <a:pt x="320" y="392"/>
                  <a:pt x="328" y="436"/>
                  <a:pt x="336" y="480"/>
                </a:cubicBezTo>
              </a:path>
            </a:pathLst>
          </a:custGeom>
          <a:noFill/>
          <a:ln w="38100" cap="flat" cmpd="sng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10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831875" y="6158877"/>
            <a:ext cx="2133600" cy="365125"/>
          </a:xfrm>
        </p:spPr>
        <p:txBody>
          <a:bodyPr/>
          <a:lstStyle/>
          <a:p>
            <a:fld id="{0652506A-7385-47BC-88FC-6007B0D11D04}" type="slidenum">
              <a:rPr lang="en-US" smtClean="0"/>
              <a:t>29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3810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MBT Shifts Constant Pressure </a:t>
            </a:r>
            <a:r>
              <a:rPr lang="en-US" sz="3200" b="1" dirty="0" smtClean="0"/>
              <a:t>to Equivalent </a:t>
            </a:r>
            <a:r>
              <a:rPr lang="en-US" sz="3200" b="1" dirty="0"/>
              <a:t>Constant Rate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7301" y="1685311"/>
            <a:ext cx="8753476" cy="4879966"/>
            <a:chOff x="78399" y="1461474"/>
            <a:chExt cx="8753476" cy="4879966"/>
          </a:xfrm>
        </p:grpSpPr>
        <p:grpSp>
          <p:nvGrpSpPr>
            <p:cNvPr id="4" name="Group 3"/>
            <p:cNvGrpSpPr/>
            <p:nvPr/>
          </p:nvGrpSpPr>
          <p:grpSpPr>
            <a:xfrm>
              <a:off x="78399" y="1461474"/>
              <a:ext cx="8753476" cy="4879966"/>
              <a:chOff x="800100" y="2101701"/>
              <a:chExt cx="7543800" cy="4527117"/>
            </a:xfrm>
          </p:grpSpPr>
          <p:pic>
            <p:nvPicPr>
              <p:cNvPr id="112642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588"/>
              <a:stretch/>
            </p:blipFill>
            <p:spPr bwMode="auto">
              <a:xfrm>
                <a:off x="800100" y="2101701"/>
                <a:ext cx="7543800" cy="45271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0571" y="3693547"/>
                <a:ext cx="2889464" cy="12615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12643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2634408"/>
              <a:ext cx="1762125" cy="523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644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5137" y="3901457"/>
              <a:ext cx="2038350" cy="447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4319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B9ED2553-B915-4235-9596-2877706D5723}" type="slidenum">
              <a:rPr lang="ar-SA" sz="1400" b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pPr algn="r" eaLnBrk="1" hangingPunct="1">
                <a:defRPr/>
              </a:pPr>
              <a:t>3</a:t>
            </a:fld>
            <a:endParaRPr lang="en-US" sz="1400" b="0"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  <p:sp>
        <p:nvSpPr>
          <p:cNvPr id="73731" name="Rectangle 4"/>
          <p:cNvSpPr>
            <a:spLocks noChangeArrowheads="1"/>
          </p:cNvSpPr>
          <p:nvPr/>
        </p:nvSpPr>
        <p:spPr bwMode="auto">
          <a:xfrm>
            <a:off x="304800" y="381000"/>
            <a:ext cx="85344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 dirty="0"/>
              <a:t>The objective of Production Analysis: </a:t>
            </a:r>
          </a:p>
          <a:p>
            <a:pPr algn="ctr"/>
            <a:r>
              <a:rPr lang="en-US" sz="3200" b="1" dirty="0"/>
              <a:t>A </a:t>
            </a:r>
            <a:r>
              <a:rPr lang="en-US" sz="3200" b="1" dirty="0" smtClean="0"/>
              <a:t>Reliable Forecast</a:t>
            </a:r>
            <a:endParaRPr lang="en-US" sz="3200" b="1" dirty="0"/>
          </a:p>
        </p:txBody>
      </p:sp>
      <p:sp>
        <p:nvSpPr>
          <p:cNvPr id="73732" name="Text Box 5"/>
          <p:cNvSpPr txBox="1">
            <a:spLocks noChangeArrowheads="1"/>
          </p:cNvSpPr>
          <p:nvPr/>
        </p:nvSpPr>
        <p:spPr bwMode="auto">
          <a:xfrm>
            <a:off x="228600" y="1524000"/>
            <a:ext cx="85344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indent="-342900" algn="just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b="0" dirty="0">
                <a:latin typeface="+mn-lt"/>
              </a:rPr>
              <a:t>Modern decline analysis uses </a:t>
            </a:r>
            <a:r>
              <a:rPr lang="en-US" sz="2400" b="0" u="sng" dirty="0">
                <a:latin typeface="+mn-lt"/>
              </a:rPr>
              <a:t>production rates </a:t>
            </a:r>
            <a:r>
              <a:rPr lang="en-US" sz="2400" b="0" dirty="0">
                <a:latin typeface="+mn-lt"/>
              </a:rPr>
              <a:t>and </a:t>
            </a:r>
            <a:r>
              <a:rPr lang="en-US" sz="2400" b="0" u="sng" dirty="0">
                <a:latin typeface="+mn-lt"/>
              </a:rPr>
              <a:t>flowing pressures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b="0" dirty="0" smtClean="0">
                <a:latin typeface="+mn-lt"/>
              </a:rPr>
              <a:t>Reserve </a:t>
            </a:r>
            <a:r>
              <a:rPr lang="en-US" sz="2400" b="0" dirty="0">
                <a:latin typeface="+mn-lt"/>
              </a:rPr>
              <a:t>evaluation tool that can provide </a:t>
            </a:r>
            <a:r>
              <a:rPr lang="en-US" sz="2400" b="0" u="sng" dirty="0">
                <a:latin typeface="+mn-lt"/>
              </a:rPr>
              <a:t>reliable estimates</a:t>
            </a:r>
            <a:r>
              <a:rPr lang="en-US" sz="2400" b="0" dirty="0">
                <a:latin typeface="+mn-lt"/>
              </a:rPr>
              <a:t> of recoverable reserve and fluid in-place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b="0" dirty="0" smtClean="0">
                <a:latin typeface="+mn-lt"/>
              </a:rPr>
              <a:t>Practical </a:t>
            </a:r>
            <a:r>
              <a:rPr lang="en-US" sz="2400" b="0" dirty="0">
                <a:latin typeface="+mn-lt"/>
              </a:rPr>
              <a:t>and economic </a:t>
            </a:r>
            <a:r>
              <a:rPr lang="en-US" sz="2400" b="0" u="sng" dirty="0">
                <a:latin typeface="+mn-lt"/>
              </a:rPr>
              <a:t>alternative to well testing </a:t>
            </a:r>
            <a:r>
              <a:rPr lang="en-US" sz="2400" b="0" dirty="0">
                <a:latin typeface="+mn-lt"/>
              </a:rPr>
              <a:t>for evaluation of skin and permeability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 b="0" dirty="0" smtClean="0">
                <a:latin typeface="+mn-lt"/>
              </a:rPr>
              <a:t>Uses </a:t>
            </a:r>
            <a:r>
              <a:rPr lang="en-US" sz="2400" b="0" u="sng" dirty="0">
                <a:latin typeface="+mn-lt"/>
              </a:rPr>
              <a:t>pressure transient theory  </a:t>
            </a:r>
            <a:r>
              <a:rPr lang="en-US" sz="2400" b="0" dirty="0" smtClean="0">
                <a:latin typeface="+mn-lt"/>
              </a:rPr>
              <a:t>(mathematics </a:t>
            </a:r>
            <a:r>
              <a:rPr lang="en-US" sz="2400" b="0" dirty="0">
                <a:latin typeface="+mn-lt"/>
              </a:rPr>
              <a:t>is similar to the well test but the focus is different- long term data not short term transient data)</a:t>
            </a:r>
          </a:p>
        </p:txBody>
      </p:sp>
    </p:spTree>
    <p:extLst>
      <p:ext uri="{BB962C8B-B14F-4D97-AF65-F5344CB8AC3E}">
        <p14:creationId xmlns:p14="http://schemas.microsoft.com/office/powerpoint/2010/main" val="422838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30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999938" y="228597"/>
            <a:ext cx="5077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Material Balance Time Curve</a:t>
            </a:r>
            <a:endParaRPr lang="en-US" sz="3200" dirty="0"/>
          </a:p>
        </p:txBody>
      </p:sp>
      <p:pic>
        <p:nvPicPr>
          <p:cNvPr id="148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86" y="845217"/>
            <a:ext cx="8791575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97" y="4390030"/>
            <a:ext cx="8324850" cy="1495425"/>
          </a:xfrm>
          <a:prstGeom prst="rect">
            <a:avLst/>
          </a:prstGeom>
          <a:solidFill>
            <a:srgbClr val="0000CC"/>
          </a:solidFill>
          <a:ln>
            <a:solidFill>
              <a:srgbClr val="FF0000"/>
            </a:solidFill>
          </a:ln>
          <a:effectLst/>
        </p:spPr>
      </p:pic>
      <p:sp>
        <p:nvSpPr>
          <p:cNvPr id="4" name="Right Arrow 3"/>
          <p:cNvSpPr/>
          <p:nvPr/>
        </p:nvSpPr>
        <p:spPr>
          <a:xfrm rot="17555537">
            <a:off x="579237" y="4230270"/>
            <a:ext cx="1055236" cy="2171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64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31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28600" y="304800"/>
            <a:ext cx="8629650" cy="4191000"/>
            <a:chOff x="228600" y="304800"/>
            <a:chExt cx="8629650" cy="4191000"/>
          </a:xfrm>
        </p:grpSpPr>
        <p:pic>
          <p:nvPicPr>
            <p:cNvPr id="130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304800"/>
              <a:ext cx="8629650" cy="4105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457200" y="3429000"/>
              <a:ext cx="3048000" cy="1066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571500" y="838200"/>
            <a:ext cx="43053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8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32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1397" y="251600"/>
            <a:ext cx="8891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/>
              <a:t>Blasingame</a:t>
            </a:r>
            <a:r>
              <a:rPr lang="en-US" sz="3200" b="1" dirty="0"/>
              <a:t> Dimensionless Decline Flow Rate Curve</a:t>
            </a:r>
            <a:endParaRPr lang="en-US" sz="3200" dirty="0"/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4875"/>
            <a:ext cx="9163050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own Arrow 3"/>
          <p:cNvSpPr/>
          <p:nvPr/>
        </p:nvSpPr>
        <p:spPr>
          <a:xfrm>
            <a:off x="5711588" y="1365233"/>
            <a:ext cx="152400" cy="2995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3962400" y="1353487"/>
            <a:ext cx="152400" cy="2995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26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33</a:t>
            </a:fld>
            <a:endParaRPr lang="en-US"/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373"/>
            <a:ext cx="8620125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35"/>
          <a:stretch/>
        </p:blipFill>
        <p:spPr bwMode="auto">
          <a:xfrm>
            <a:off x="159224" y="4549254"/>
            <a:ext cx="8839200" cy="2308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681" y="3297498"/>
            <a:ext cx="5643562" cy="10505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98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34</a:t>
            </a:fld>
            <a:endParaRPr lang="en-US"/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84582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1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407" y="1981200"/>
            <a:ext cx="6704478" cy="488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907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35</a:t>
            </a:fld>
            <a:endParaRPr lang="en-US"/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333500"/>
            <a:ext cx="87820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41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36</a:t>
            </a:fld>
            <a:endParaRPr lang="en-US"/>
          </a:p>
        </p:txBody>
      </p:sp>
      <p:pic>
        <p:nvPicPr>
          <p:cNvPr id="153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66" y="685800"/>
            <a:ext cx="8505825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589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37</a:t>
            </a:fld>
            <a:endParaRPr lang="en-US"/>
          </a:p>
        </p:txBody>
      </p:sp>
      <p:pic>
        <p:nvPicPr>
          <p:cNvPr id="154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66750"/>
            <a:ext cx="8724900" cy="5597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356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38</a:t>
            </a:fld>
            <a:endParaRPr lang="en-US"/>
          </a:p>
        </p:txBody>
      </p:sp>
      <p:pic>
        <p:nvPicPr>
          <p:cNvPr id="155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879157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6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08" y="3124200"/>
            <a:ext cx="84201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51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39</a:t>
            </a:fld>
            <a:endParaRPr lang="en-US"/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101" y="1097128"/>
            <a:ext cx="6539598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0" y="22860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/>
              <a:t>Blasingame</a:t>
            </a:r>
            <a:r>
              <a:rPr lang="en-US" sz="2400" b="1" dirty="0"/>
              <a:t> </a:t>
            </a:r>
            <a:r>
              <a:rPr lang="en-US" sz="2400" b="1" dirty="0" smtClean="0"/>
              <a:t>Normalized Dimensionless Decline Flow Rate Curve</a:t>
            </a:r>
          </a:p>
          <a:p>
            <a:pPr algn="ctr"/>
            <a:r>
              <a:rPr lang="en-US" sz="2400" dirty="0" smtClean="0"/>
              <a:t> (according </a:t>
            </a:r>
            <a:r>
              <a:rPr lang="en-US" sz="2400" dirty="0"/>
              <a:t>to </a:t>
            </a:r>
            <a:r>
              <a:rPr lang="en-US" sz="2400" dirty="0" smtClean="0"/>
              <a:t>the solution </a:t>
            </a:r>
            <a:r>
              <a:rPr lang="en-US" sz="2400" dirty="0"/>
              <a:t>of constant </a:t>
            </a:r>
            <a:r>
              <a:rPr lang="en-US" sz="2400" dirty="0" smtClean="0"/>
              <a:t>rate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351429" y="5657671"/>
            <a:ext cx="82898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Because of </a:t>
            </a:r>
            <a:r>
              <a:rPr lang="en-US" sz="2400" dirty="0"/>
              <a:t>the application of material balance time </a:t>
            </a:r>
            <a:r>
              <a:rPr lang="en-US" sz="2400" i="1" dirty="0" smtClean="0"/>
              <a:t>t </a:t>
            </a:r>
            <a:r>
              <a:rPr lang="en-US" sz="2400" dirty="0" smtClean="0"/>
              <a:t>, </a:t>
            </a:r>
            <a:r>
              <a:rPr lang="en-US" sz="2400" dirty="0"/>
              <a:t>the latter part of </a:t>
            </a:r>
            <a:r>
              <a:rPr lang="en-US" sz="2400" dirty="0" err="1"/>
              <a:t>Fetkovich-Arps</a:t>
            </a:r>
            <a:r>
              <a:rPr lang="en-US" sz="2400" dirty="0"/>
              <a:t> </a:t>
            </a:r>
            <a:r>
              <a:rPr lang="en-US" sz="2400" dirty="0" smtClean="0"/>
              <a:t>type curves </a:t>
            </a:r>
            <a:r>
              <a:rPr lang="en-US" sz="2400" dirty="0"/>
              <a:t>is converged to a harmonic decline curve.</a:t>
            </a:r>
          </a:p>
        </p:txBody>
      </p:sp>
    </p:spTree>
    <p:extLst>
      <p:ext uri="{BB962C8B-B14F-4D97-AF65-F5344CB8AC3E}">
        <p14:creationId xmlns:p14="http://schemas.microsoft.com/office/powerpoint/2010/main" val="12008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7"/>
          <p:cNvSpPr txBox="1">
            <a:spLocks noChangeArrowheads="1"/>
          </p:cNvSpPr>
          <p:nvPr/>
        </p:nvSpPr>
        <p:spPr bwMode="auto">
          <a:xfrm>
            <a:off x="604603" y="309523"/>
            <a:ext cx="79200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3200" dirty="0">
                <a:latin typeface="+mn-lt"/>
                <a:cs typeface="Arial" pitchFamily="34" charset="0"/>
              </a:rPr>
              <a:t>What is </a:t>
            </a:r>
            <a:r>
              <a:rPr lang="en-US" sz="3200" dirty="0" smtClean="0">
                <a:latin typeface="+mn-lt"/>
                <a:cs typeface="Arial" pitchFamily="34" charset="0"/>
              </a:rPr>
              <a:t>Advanced Decline Curve Analysis</a:t>
            </a:r>
            <a:r>
              <a:rPr lang="en-US" sz="3200" dirty="0">
                <a:latin typeface="+mn-lt"/>
                <a:cs typeface="Arial" pitchFamily="34" charset="0"/>
              </a:rPr>
              <a:t>?</a:t>
            </a:r>
            <a:endParaRPr lang="en-US" sz="3200" b="0" dirty="0">
              <a:latin typeface="+mn-lt"/>
              <a:cs typeface="Arial" pitchFamily="34" charset="0"/>
            </a:endParaRPr>
          </a:p>
        </p:txBody>
      </p:sp>
      <p:sp>
        <p:nvSpPr>
          <p:cNvPr id="74755" name="Text Box 5"/>
          <p:cNvSpPr txBox="1">
            <a:spLocks noChangeArrowheads="1"/>
          </p:cNvSpPr>
          <p:nvPr/>
        </p:nvSpPr>
        <p:spPr bwMode="auto">
          <a:xfrm>
            <a:off x="326036" y="1143000"/>
            <a:ext cx="843696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81000" indent="-381000"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838200" indent="-381000">
              <a:defRPr sz="2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en-US" sz="2400" b="0" dirty="0">
                <a:latin typeface="+mn-lt"/>
              </a:rPr>
              <a:t>Considers rates and flowing pressures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sz="2400" b="0" dirty="0">
                <a:latin typeface="+mn-lt"/>
              </a:rPr>
              <a:t>Takes advantage of rate and pressure transient techniques and models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sz="2400" b="0" dirty="0">
                <a:latin typeface="+mn-lt"/>
              </a:rPr>
              <a:t>Includes: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400" b="0" dirty="0">
                <a:latin typeface="+mn-lt"/>
              </a:rPr>
              <a:t>Type curves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400" b="0" dirty="0">
                <a:latin typeface="+mn-lt"/>
              </a:rPr>
              <a:t>Flowing material balance </a:t>
            </a:r>
          </a:p>
        </p:txBody>
      </p:sp>
    </p:spTree>
    <p:extLst>
      <p:ext uri="{BB962C8B-B14F-4D97-AF65-F5344CB8AC3E}">
        <p14:creationId xmlns:p14="http://schemas.microsoft.com/office/powerpoint/2010/main" val="261362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0" y="217514"/>
            <a:ext cx="42889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Concept of Rate Integral</a:t>
            </a:r>
            <a:endParaRPr lang="en-US" sz="3200" b="1" dirty="0"/>
          </a:p>
        </p:txBody>
      </p:sp>
      <p:pic>
        <p:nvPicPr>
          <p:cNvPr id="132111" name="Picture 1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61"/>
          <a:stretch/>
        </p:blipFill>
        <p:spPr bwMode="auto">
          <a:xfrm>
            <a:off x="-36226" y="902594"/>
            <a:ext cx="9180226" cy="537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170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41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199" y="228600"/>
            <a:ext cx="82418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err="1"/>
              <a:t>Blasingame</a:t>
            </a:r>
            <a:r>
              <a:rPr lang="en-US" sz="3200" b="1" i="1" dirty="0"/>
              <a:t> Normalized </a:t>
            </a:r>
            <a:r>
              <a:rPr lang="en-US" sz="3200" b="1" i="1" dirty="0">
                <a:solidFill>
                  <a:srgbClr val="FF0000"/>
                </a:solidFill>
              </a:rPr>
              <a:t>D</a:t>
            </a:r>
            <a:r>
              <a:rPr lang="en-US" sz="3200" b="1" i="1" dirty="0"/>
              <a:t>imensionless </a:t>
            </a:r>
            <a:r>
              <a:rPr lang="en-US" sz="3200" b="1" i="1" dirty="0">
                <a:solidFill>
                  <a:srgbClr val="FF0000"/>
                </a:solidFill>
              </a:rPr>
              <a:t>D</a:t>
            </a:r>
            <a:r>
              <a:rPr lang="en-US" sz="3200" b="1" i="1" dirty="0"/>
              <a:t>ecline Flow </a:t>
            </a:r>
            <a:r>
              <a:rPr lang="en-US" sz="3200" b="1" i="1" dirty="0" smtClean="0"/>
              <a:t>Rate </a:t>
            </a:r>
            <a:r>
              <a:rPr lang="en-US" sz="3200" b="1" i="1" dirty="0" smtClean="0">
                <a:solidFill>
                  <a:srgbClr val="FF0000"/>
                </a:solidFill>
              </a:rPr>
              <a:t>I</a:t>
            </a:r>
            <a:r>
              <a:rPr lang="en-US" sz="3200" b="1" i="1" dirty="0" smtClean="0"/>
              <a:t>ntegral  (</a:t>
            </a:r>
            <a:r>
              <a:rPr lang="en-US" sz="3200" b="1" i="1" dirty="0" err="1"/>
              <a:t>q</a:t>
            </a:r>
            <a:r>
              <a:rPr lang="en-US" sz="3200" i="1" baseline="-25000" dirty="0" err="1">
                <a:solidFill>
                  <a:srgbClr val="FF0000"/>
                </a:solidFill>
              </a:rPr>
              <a:t>Ddi</a:t>
            </a:r>
            <a:r>
              <a:rPr lang="en-US" sz="3200" i="1" dirty="0"/>
              <a:t> </a:t>
            </a:r>
            <a:r>
              <a:rPr lang="en-US" sz="3200" i="1" dirty="0" smtClean="0"/>
              <a:t>) </a:t>
            </a:r>
            <a:r>
              <a:rPr lang="en-US" sz="3200" b="1" i="1" dirty="0" smtClean="0"/>
              <a:t>Curves</a:t>
            </a:r>
            <a:endParaRPr lang="en-US" sz="3200" dirty="0"/>
          </a:p>
        </p:txBody>
      </p:sp>
      <p:sp>
        <p:nvSpPr>
          <p:cNvPr id="10" name="Rectangle 9"/>
          <p:cNvSpPr/>
          <p:nvPr/>
        </p:nvSpPr>
        <p:spPr>
          <a:xfrm>
            <a:off x="432178" y="1360438"/>
            <a:ext cx="82089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This method can effectively reduce the noise of production data, thus </a:t>
            </a:r>
            <a:r>
              <a:rPr lang="en-US" sz="2400" dirty="0" smtClean="0"/>
              <a:t>facilitating the </a:t>
            </a:r>
            <a:r>
              <a:rPr lang="en-US" sz="2400" dirty="0"/>
              <a:t>analysis. </a:t>
            </a:r>
            <a:r>
              <a:rPr lang="en-US" sz="2400" dirty="0" smtClean="0"/>
              <a:t>The dimensionless </a:t>
            </a:r>
            <a:r>
              <a:rPr lang="en-US" sz="2400" dirty="0"/>
              <a:t>decline </a:t>
            </a:r>
            <a:r>
              <a:rPr lang="en-US" sz="2400" dirty="0" smtClean="0"/>
              <a:t>flow rate integral function </a:t>
            </a:r>
            <a:r>
              <a:rPr lang="en-US" sz="2400" i="1" dirty="0" err="1" smtClean="0"/>
              <a:t>q</a:t>
            </a:r>
            <a:r>
              <a:rPr lang="en-US" sz="2400" i="1" baseline="-25000" dirty="0" err="1" smtClean="0"/>
              <a:t>Ddi</a:t>
            </a:r>
            <a:r>
              <a:rPr lang="en-US" sz="2400" i="1" dirty="0" smtClean="0"/>
              <a:t> </a:t>
            </a:r>
            <a:r>
              <a:rPr lang="en-US" sz="2400" dirty="0" smtClean="0"/>
              <a:t> could be </a:t>
            </a:r>
            <a:r>
              <a:rPr lang="en-US" sz="2400" dirty="0"/>
              <a:t>given </a:t>
            </a:r>
            <a:r>
              <a:rPr lang="en-US" sz="2400" dirty="0" smtClean="0"/>
              <a:t>by:</a:t>
            </a:r>
            <a:endParaRPr lang="en-US" sz="2400" dirty="0"/>
          </a:p>
        </p:txBody>
      </p:sp>
      <p:pic>
        <p:nvPicPr>
          <p:cNvPr id="1576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009"/>
          <a:stretch/>
        </p:blipFill>
        <p:spPr bwMode="auto">
          <a:xfrm>
            <a:off x="390606" y="2986040"/>
            <a:ext cx="4129146" cy="126861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57199" y="5943599"/>
            <a:ext cx="82931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above equation represents the average value of the production data up to now.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986041"/>
            <a:ext cx="4419598" cy="2850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01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42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41" y="850849"/>
            <a:ext cx="9031574" cy="4781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05000" y="228599"/>
            <a:ext cx="42889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Concept of Rate Integral</a:t>
            </a:r>
            <a:endParaRPr lang="en-US" sz="3200" b="1" dirty="0"/>
          </a:p>
        </p:txBody>
      </p:sp>
      <p:pic>
        <p:nvPicPr>
          <p:cNvPr id="133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47"/>
          <a:stretch/>
        </p:blipFill>
        <p:spPr bwMode="auto">
          <a:xfrm>
            <a:off x="228600" y="5632270"/>
            <a:ext cx="4370219" cy="82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24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75"/>
          <a:stretch/>
        </p:blipFill>
        <p:spPr bwMode="auto">
          <a:xfrm>
            <a:off x="5336711" y="5649838"/>
            <a:ext cx="3486243" cy="99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77"/>
          <a:stretch/>
        </p:blipFill>
        <p:spPr bwMode="auto">
          <a:xfrm>
            <a:off x="7697988" y="2667000"/>
            <a:ext cx="1124966" cy="86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56"/>
          <a:stretch/>
        </p:blipFill>
        <p:spPr bwMode="auto">
          <a:xfrm>
            <a:off x="3124200" y="2342776"/>
            <a:ext cx="530403" cy="648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418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43</a:t>
            </a:fld>
            <a:endParaRPr lang="en-US"/>
          </a:p>
        </p:txBody>
      </p:sp>
      <p:pic>
        <p:nvPicPr>
          <p:cNvPr id="159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2" y="1752600"/>
            <a:ext cx="6886575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228600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/>
              <a:t>Blasingame</a:t>
            </a:r>
            <a:r>
              <a:rPr lang="en-US" sz="2400" b="1" dirty="0"/>
              <a:t> </a:t>
            </a:r>
            <a:r>
              <a:rPr lang="en-US" sz="2400" b="1" dirty="0" smtClean="0"/>
              <a:t>Normalized </a:t>
            </a:r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r>
              <a:rPr lang="en-US" sz="2400" b="1" dirty="0" smtClean="0"/>
              <a:t>imensionless </a:t>
            </a:r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r>
              <a:rPr lang="en-US" sz="2400" b="1" dirty="0" smtClean="0"/>
              <a:t>ecline Flow Rate </a:t>
            </a:r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r>
              <a:rPr lang="en-US" sz="2400" b="1" dirty="0" smtClean="0"/>
              <a:t>ntegral Curve</a:t>
            </a:r>
          </a:p>
          <a:p>
            <a:pPr algn="ctr"/>
            <a:r>
              <a:rPr lang="en-US" sz="2400" dirty="0" smtClean="0"/>
              <a:t> (according </a:t>
            </a:r>
            <a:r>
              <a:rPr lang="en-US" sz="2400" dirty="0"/>
              <a:t>to </a:t>
            </a:r>
            <a:r>
              <a:rPr lang="en-US" sz="2400" dirty="0" smtClean="0"/>
              <a:t>the solution </a:t>
            </a:r>
            <a:r>
              <a:rPr lang="en-US" sz="2400" dirty="0"/>
              <a:t>of constant </a:t>
            </a:r>
            <a:r>
              <a:rPr lang="en-US" sz="2400" dirty="0" smtClean="0"/>
              <a:t>rate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0923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44</a:t>
            </a:fld>
            <a:endParaRPr lang="en-US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22" y="1736820"/>
            <a:ext cx="845820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63" y="3067334"/>
            <a:ext cx="8496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70" y="4191000"/>
            <a:ext cx="84677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22" y="152400"/>
            <a:ext cx="8420100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3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45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3048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Blasingame</a:t>
            </a:r>
            <a:r>
              <a:rPr lang="en-US" sz="3200" b="1" dirty="0"/>
              <a:t> Normalized Dimensionless Decline Flow </a:t>
            </a:r>
            <a:r>
              <a:rPr lang="en-US" sz="3200" b="1" dirty="0" smtClean="0"/>
              <a:t>Rate Integral </a:t>
            </a:r>
            <a:r>
              <a:rPr lang="en-US" sz="3200" b="1" dirty="0"/>
              <a:t>Derivative Curve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478808" y="1628507"/>
            <a:ext cx="8207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The definition of dimensionless decline flow rate integral derivative </a:t>
            </a:r>
            <a:r>
              <a:rPr lang="en-US" sz="2400" i="1" dirty="0" smtClean="0"/>
              <a:t>q </a:t>
            </a:r>
            <a:r>
              <a:rPr lang="en-US" sz="2400" dirty="0" smtClean="0"/>
              <a:t>is </a:t>
            </a:r>
            <a:r>
              <a:rPr lang="en-US" sz="2400" dirty="0"/>
              <a:t>given below</a:t>
            </a:r>
          </a:p>
        </p:txBody>
      </p:sp>
      <p:pic>
        <p:nvPicPr>
          <p:cNvPr id="1617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52"/>
          <a:stretch/>
        </p:blipFill>
        <p:spPr bwMode="auto">
          <a:xfrm>
            <a:off x="1001084" y="3124200"/>
            <a:ext cx="7132734" cy="122808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1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084" y="5353050"/>
            <a:ext cx="2984063" cy="7529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8808" y="4724400"/>
            <a:ext cx="5141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In the boundary-dominated flow period</a:t>
            </a:r>
          </a:p>
        </p:txBody>
      </p:sp>
    </p:spTree>
    <p:extLst>
      <p:ext uri="{BB962C8B-B14F-4D97-AF65-F5344CB8AC3E}">
        <p14:creationId xmlns:p14="http://schemas.microsoft.com/office/powerpoint/2010/main" val="320309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46</a:t>
            </a:fld>
            <a:endParaRPr lang="en-US"/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" t="7086" r="14692" b="46457"/>
          <a:stretch/>
        </p:blipFill>
        <p:spPr bwMode="auto">
          <a:xfrm>
            <a:off x="540225" y="4491373"/>
            <a:ext cx="7492710" cy="1267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225" y="99119"/>
            <a:ext cx="6924650" cy="4264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" t="55361" r="5196" b="6451"/>
          <a:stretch/>
        </p:blipFill>
        <p:spPr bwMode="auto">
          <a:xfrm>
            <a:off x="566383" y="5826885"/>
            <a:ext cx="7466552" cy="928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341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47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905000" y="228599"/>
            <a:ext cx="54567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/>
              <a:t>Blasingame</a:t>
            </a:r>
            <a:r>
              <a:rPr lang="en-US" sz="3200" b="1" dirty="0"/>
              <a:t> </a:t>
            </a:r>
            <a:r>
              <a:rPr lang="en-US" sz="3200" b="1" dirty="0" err="1"/>
              <a:t>Typecurve</a:t>
            </a:r>
            <a:r>
              <a:rPr lang="en-US" sz="3200" b="1" dirty="0"/>
              <a:t> Analysis</a:t>
            </a:r>
          </a:p>
        </p:txBody>
      </p:sp>
      <p:sp>
        <p:nvSpPr>
          <p:cNvPr id="4" name="Rectangle 3"/>
          <p:cNvSpPr/>
          <p:nvPr/>
        </p:nvSpPr>
        <p:spPr>
          <a:xfrm>
            <a:off x="425970" y="1066800"/>
            <a:ext cx="8229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err="1"/>
              <a:t>Blasingame</a:t>
            </a:r>
            <a:r>
              <a:rPr lang="en-US" sz="2400" dirty="0"/>
              <a:t> </a:t>
            </a:r>
            <a:r>
              <a:rPr lang="en-US" sz="2400" dirty="0" err="1"/>
              <a:t>typecurves</a:t>
            </a:r>
            <a:r>
              <a:rPr lang="en-US" sz="2400" dirty="0"/>
              <a:t> have identical format to those of </a:t>
            </a:r>
            <a:r>
              <a:rPr lang="en-US" sz="2400" dirty="0" err="1"/>
              <a:t>Fetkovich</a:t>
            </a:r>
            <a:r>
              <a:rPr lang="en-US" sz="2400" dirty="0"/>
              <a:t>. However, </a:t>
            </a:r>
            <a:r>
              <a:rPr lang="en-US" sz="2400" dirty="0" smtClean="0"/>
              <a:t>there are </a:t>
            </a:r>
            <a:r>
              <a:rPr lang="en-US" sz="2400" dirty="0"/>
              <a:t>three important differences in presentation:</a:t>
            </a:r>
          </a:p>
          <a:p>
            <a:r>
              <a:rPr lang="en-US" sz="2400" dirty="0"/>
              <a:t>1. Models are based on constant RATE solution instead of </a:t>
            </a:r>
          </a:p>
          <a:p>
            <a:r>
              <a:rPr lang="en-US" sz="2400" dirty="0"/>
              <a:t>constant pressure</a:t>
            </a:r>
          </a:p>
          <a:p>
            <a:r>
              <a:rPr lang="en-US" sz="2400" dirty="0"/>
              <a:t>2.  Exponential and Hyperbolic stems are absent, </a:t>
            </a:r>
            <a:r>
              <a:rPr lang="en-US" sz="2400" dirty="0" smtClean="0"/>
              <a:t>only HARMONIC </a:t>
            </a:r>
            <a:r>
              <a:rPr lang="en-US" sz="2400" dirty="0"/>
              <a:t>stem is plotted</a:t>
            </a:r>
          </a:p>
          <a:p>
            <a:pPr marL="457200" indent="-457200">
              <a:buAutoNum type="arabicPeriod" startAt="3"/>
            </a:pPr>
            <a:r>
              <a:rPr lang="en-US" sz="2400" dirty="0" smtClean="0"/>
              <a:t>Rate </a:t>
            </a:r>
            <a:r>
              <a:rPr lang="en-US" sz="2400" dirty="0"/>
              <a:t>Integral and Rate Integral - Derivative </a:t>
            </a:r>
            <a:r>
              <a:rPr lang="en-US" sz="2400" dirty="0" err="1"/>
              <a:t>typecurves</a:t>
            </a:r>
            <a:r>
              <a:rPr lang="en-US" sz="2400" dirty="0"/>
              <a:t> are used </a:t>
            </a:r>
            <a:r>
              <a:rPr lang="en-US" sz="2400" dirty="0" smtClean="0"/>
              <a:t>(simultaneous </a:t>
            </a:r>
            <a:r>
              <a:rPr lang="en-US" sz="2400" dirty="0" err="1"/>
              <a:t>typecurve</a:t>
            </a:r>
            <a:r>
              <a:rPr lang="en-US" sz="2400" dirty="0"/>
              <a:t> match</a:t>
            </a:r>
            <a:r>
              <a:rPr lang="en-US" sz="2400" dirty="0" smtClean="0"/>
              <a:t>)</a:t>
            </a:r>
            <a:endParaRPr lang="en-US" sz="2400" dirty="0"/>
          </a:p>
          <a:p>
            <a:r>
              <a:rPr lang="en-US" sz="2400" dirty="0"/>
              <a:t>Data plotted on </a:t>
            </a:r>
            <a:r>
              <a:rPr lang="en-US" sz="2400" dirty="0" err="1"/>
              <a:t>Blasingame</a:t>
            </a:r>
            <a:r>
              <a:rPr lang="en-US" sz="2400" dirty="0"/>
              <a:t> </a:t>
            </a:r>
            <a:r>
              <a:rPr lang="en-US" sz="2400" dirty="0" err="1"/>
              <a:t>typecurves</a:t>
            </a:r>
            <a:r>
              <a:rPr lang="en-US" sz="2400" dirty="0"/>
              <a:t> makes use of MODERN DECLINE </a:t>
            </a:r>
            <a:r>
              <a:rPr lang="en-US" sz="2400" dirty="0" smtClean="0"/>
              <a:t>ANALYSIS methods</a:t>
            </a:r>
            <a:r>
              <a:rPr lang="en-US" sz="2400" dirty="0"/>
              <a:t>:</a:t>
            </a:r>
          </a:p>
          <a:p>
            <a:r>
              <a:rPr lang="en-US" sz="2400" dirty="0"/>
              <a:t>- NORMALIZED RATE (</a:t>
            </a:r>
            <a:r>
              <a:rPr lang="en-US" sz="2400" dirty="0" smtClean="0"/>
              <a:t>q/</a:t>
            </a:r>
            <a:r>
              <a:rPr lang="el-GR" sz="2400" dirty="0" smtClean="0"/>
              <a:t>Δ</a:t>
            </a:r>
            <a:r>
              <a:rPr lang="en-US" sz="2400" dirty="0" smtClean="0"/>
              <a:t>p</a:t>
            </a:r>
            <a:r>
              <a:rPr lang="en-US" sz="2400" dirty="0"/>
              <a:t>)</a:t>
            </a:r>
          </a:p>
          <a:p>
            <a:r>
              <a:rPr lang="en-US" sz="2400" dirty="0"/>
              <a:t>- MATERIAL BALANCE TIME / PSEUDO TIME</a:t>
            </a:r>
          </a:p>
        </p:txBody>
      </p:sp>
    </p:spTree>
    <p:extLst>
      <p:ext uri="{BB962C8B-B14F-4D97-AF65-F5344CB8AC3E}">
        <p14:creationId xmlns:p14="http://schemas.microsoft.com/office/powerpoint/2010/main" val="249503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48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228600"/>
            <a:ext cx="8305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Blasingame</a:t>
            </a:r>
            <a:r>
              <a:rPr lang="en-US" sz="3200" b="1" dirty="0"/>
              <a:t> </a:t>
            </a:r>
            <a:r>
              <a:rPr lang="en-US" sz="3200" b="1" dirty="0" err="1"/>
              <a:t>Typecurve</a:t>
            </a:r>
            <a:r>
              <a:rPr lang="en-US" sz="3200" b="1" dirty="0"/>
              <a:t> </a:t>
            </a:r>
            <a:r>
              <a:rPr lang="en-US" sz="3200" b="1" dirty="0" smtClean="0"/>
              <a:t>Analysis</a:t>
            </a:r>
          </a:p>
          <a:p>
            <a:pPr algn="ctr"/>
            <a:r>
              <a:rPr lang="en-US" sz="3200" b="1" dirty="0" smtClean="0"/>
              <a:t>Comparison </a:t>
            </a:r>
            <a:r>
              <a:rPr lang="en-US" sz="3200" b="1" dirty="0"/>
              <a:t>to </a:t>
            </a:r>
            <a:r>
              <a:rPr lang="en-US" sz="3200" b="1" dirty="0" err="1"/>
              <a:t>Fetkovich</a:t>
            </a:r>
            <a:endParaRPr lang="en-US" sz="3200" b="1" dirty="0"/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31" y="1600199"/>
            <a:ext cx="8710335" cy="322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9954" y="4824412"/>
            <a:ext cx="8745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/>
              <a:t>- Usage of </a:t>
            </a:r>
            <a:r>
              <a:rPr lang="en-US" sz="2400" i="1" dirty="0" smtClean="0"/>
              <a:t>q/</a:t>
            </a:r>
            <a:r>
              <a:rPr lang="el-GR" sz="2400" i="1" dirty="0" smtClean="0"/>
              <a:t>Δ</a:t>
            </a:r>
            <a:r>
              <a:rPr lang="en-US" sz="2400" i="1" dirty="0" smtClean="0"/>
              <a:t>p </a:t>
            </a:r>
            <a:r>
              <a:rPr lang="en-US" sz="2400" i="1" dirty="0"/>
              <a:t>and </a:t>
            </a:r>
            <a:r>
              <a:rPr lang="en-US" sz="2400" i="1" dirty="0" err="1"/>
              <a:t>t</a:t>
            </a:r>
            <a:r>
              <a:rPr lang="en-US" sz="2400" i="1" baseline="-25000" dirty="0" err="1"/>
              <a:t>ca</a:t>
            </a:r>
            <a:r>
              <a:rPr lang="en-US" sz="2400" i="1" dirty="0"/>
              <a:t> allow boundary dominated flow to be represented by </a:t>
            </a:r>
            <a:r>
              <a:rPr lang="en-US" sz="2400" i="1" dirty="0" smtClean="0"/>
              <a:t>harmonic </a:t>
            </a:r>
            <a:r>
              <a:rPr lang="en-US" sz="2400" dirty="0" smtClean="0"/>
              <a:t>stem </a:t>
            </a:r>
            <a:r>
              <a:rPr lang="en-US" sz="2400" dirty="0"/>
              <a:t>only, regardless of flowing conditions</a:t>
            </a:r>
          </a:p>
          <a:p>
            <a:r>
              <a:rPr lang="en-US" sz="2400" dirty="0"/>
              <a:t>- </a:t>
            </a:r>
            <a:r>
              <a:rPr lang="en-US" sz="2400" dirty="0" err="1"/>
              <a:t>Blasingame</a:t>
            </a:r>
            <a:r>
              <a:rPr lang="en-US" sz="2400" dirty="0"/>
              <a:t> harmonic stem offers an ANALYTICAL fluids-in-place </a:t>
            </a:r>
            <a:r>
              <a:rPr lang="en-US" sz="2400" dirty="0" smtClean="0"/>
              <a:t>solution </a:t>
            </a:r>
            <a:endParaRPr lang="en-US" sz="2400" dirty="0"/>
          </a:p>
          <a:p>
            <a:r>
              <a:rPr lang="en-US" sz="2400" dirty="0"/>
              <a:t>- Transient stems (not shown) are similar to </a:t>
            </a:r>
            <a:r>
              <a:rPr lang="en-US" sz="2400" dirty="0" err="1"/>
              <a:t>Fetkovich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7721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49</a:t>
            </a:fld>
            <a:endParaRPr lang="en-US"/>
          </a:p>
        </p:txBody>
      </p:sp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57" y="1143000"/>
            <a:ext cx="8600548" cy="4010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7200" y="22860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/>
              <a:t>Blasingame</a:t>
            </a:r>
            <a:r>
              <a:rPr lang="en-US" sz="3200" b="1" dirty="0" smtClean="0"/>
              <a:t> Method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2863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5</a:t>
            </a:fld>
            <a:endParaRPr lang="en-US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693" y="813373"/>
            <a:ext cx="6536653" cy="3672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657725"/>
            <a:ext cx="337185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485651"/>
            <a:ext cx="340995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4820" y="228599"/>
            <a:ext cx="8534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 dirty="0" smtClean="0"/>
              <a:t>C.P. &amp; C.R. Productions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3422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50</a:t>
            </a:fld>
            <a:endParaRPr lang="en-US"/>
          </a:p>
        </p:txBody>
      </p:sp>
      <p:pic>
        <p:nvPicPr>
          <p:cNvPr id="143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" t="7708" r="-282"/>
          <a:stretch/>
        </p:blipFill>
        <p:spPr bwMode="auto">
          <a:xfrm>
            <a:off x="152400" y="1219200"/>
            <a:ext cx="8466348" cy="5133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7200" y="22860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/>
              <a:t>Blasingame</a:t>
            </a:r>
            <a:r>
              <a:rPr lang="en-US" sz="3200" b="1" dirty="0" smtClean="0"/>
              <a:t>: Rate (Normalized)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37416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51</a:t>
            </a:fld>
            <a:endParaRPr lang="en-US"/>
          </a:p>
        </p:txBody>
      </p:sp>
      <p:pic>
        <p:nvPicPr>
          <p:cNvPr id="14336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8"/>
          <a:stretch/>
        </p:blipFill>
        <p:spPr bwMode="auto">
          <a:xfrm>
            <a:off x="141595" y="1214651"/>
            <a:ext cx="8937009" cy="5366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7200" y="22860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/>
              <a:t>Blasingame:Integral</a:t>
            </a:r>
            <a:r>
              <a:rPr lang="en-US" sz="3200" b="1" dirty="0" smtClean="0"/>
              <a:t>- Derivative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2863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52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38400" y="327444"/>
            <a:ext cx="4258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Rate Integral: Definition</a:t>
            </a:r>
          </a:p>
        </p:txBody>
      </p:sp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441" y="1219200"/>
            <a:ext cx="3086647" cy="127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73" y="2743200"/>
            <a:ext cx="8873784" cy="2835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15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53</a:t>
            </a:fld>
            <a:endParaRPr lang="en-US"/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7989070" cy="5701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229600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Blasingame</a:t>
            </a:r>
            <a:r>
              <a:rPr lang="en-US" sz="3200" b="1" dirty="0"/>
              <a:t> T</a:t>
            </a:r>
            <a:r>
              <a:rPr lang="en-US" sz="3200" b="1" dirty="0" smtClean="0"/>
              <a:t>ype Curves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675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54</a:t>
            </a:fld>
            <a:endParaRPr lang="en-US"/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5" y="304800"/>
            <a:ext cx="8486013" cy="594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53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55</a:t>
            </a:fld>
            <a:endParaRPr lang="en-US"/>
          </a:p>
        </p:txBody>
      </p:sp>
      <p:pic>
        <p:nvPicPr>
          <p:cNvPr id="1628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6" t="18470" r="1356" b="11101"/>
          <a:stretch/>
        </p:blipFill>
        <p:spPr bwMode="auto">
          <a:xfrm>
            <a:off x="134203" y="1319284"/>
            <a:ext cx="8839200" cy="4679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69710" y="242066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Blasingame</a:t>
            </a:r>
            <a:r>
              <a:rPr lang="en-US" sz="3200" b="1" dirty="0"/>
              <a:t> </a:t>
            </a:r>
            <a:r>
              <a:rPr lang="en-US" sz="3200" b="1" dirty="0" err="1" smtClean="0"/>
              <a:t>Typecurve</a:t>
            </a:r>
            <a:r>
              <a:rPr lang="en-US" sz="3200" b="1" dirty="0" smtClean="0"/>
              <a:t> Analysis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3117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56</a:t>
            </a:fld>
            <a:endParaRPr lang="en-US"/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616122"/>
            <a:ext cx="9048750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" y="374596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Blasingame</a:t>
            </a:r>
            <a:r>
              <a:rPr lang="en-US" sz="3200" b="1" dirty="0"/>
              <a:t> </a:t>
            </a:r>
            <a:r>
              <a:rPr lang="en-US" sz="3200" b="1" dirty="0" smtClean="0"/>
              <a:t>Type-curve Analysis Transient Calculations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9608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57</a:t>
            </a:fld>
            <a:endParaRPr lang="en-US"/>
          </a:p>
        </p:txBody>
      </p:sp>
      <p:pic>
        <p:nvPicPr>
          <p:cNvPr id="15257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7"/>
          <a:stretch/>
        </p:blipFill>
        <p:spPr bwMode="auto">
          <a:xfrm>
            <a:off x="620087" y="1131863"/>
            <a:ext cx="8008139" cy="562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2612" y="106962"/>
            <a:ext cx="82503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Blasingame</a:t>
            </a:r>
            <a:r>
              <a:rPr lang="en-US" sz="3200" b="1" dirty="0"/>
              <a:t> </a:t>
            </a:r>
            <a:r>
              <a:rPr lang="en-US" sz="3200" b="1" dirty="0" err="1" smtClean="0"/>
              <a:t>Typecurve</a:t>
            </a:r>
            <a:r>
              <a:rPr lang="en-US" sz="3200" b="1" dirty="0" smtClean="0"/>
              <a:t> Analysis Boundary Dominated Calculations-Oil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4931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58</a:t>
            </a:fld>
            <a:endParaRPr lang="en-US"/>
          </a:p>
        </p:txBody>
      </p:sp>
      <p:pic>
        <p:nvPicPr>
          <p:cNvPr id="15360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98"/>
          <a:stretch/>
        </p:blipFill>
        <p:spPr bwMode="auto">
          <a:xfrm>
            <a:off x="484179" y="1447799"/>
            <a:ext cx="8406551" cy="4738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0337" y="381054"/>
            <a:ext cx="82503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Blasingame</a:t>
            </a:r>
            <a:r>
              <a:rPr lang="en-US" sz="3200" b="1" dirty="0"/>
              <a:t> </a:t>
            </a:r>
            <a:r>
              <a:rPr lang="en-US" sz="3200" b="1" dirty="0" err="1" smtClean="0"/>
              <a:t>Typecurve</a:t>
            </a:r>
            <a:r>
              <a:rPr lang="en-US" sz="3200" b="1" dirty="0" smtClean="0"/>
              <a:t> Analysis Boundary Dominated </a:t>
            </a:r>
            <a:r>
              <a:rPr lang="en-US" sz="3200" b="1" dirty="0" smtClean="0"/>
              <a:t>Calculations-Oil (</a:t>
            </a:r>
            <a:r>
              <a:rPr lang="en-US" sz="3200" b="1" dirty="0" err="1" smtClean="0"/>
              <a:t>Cont</a:t>
            </a:r>
            <a:r>
              <a:rPr lang="en-US" sz="3200" b="1" baseline="30000" dirty="0" err="1" smtClean="0"/>
              <a:t>,</a:t>
            </a:r>
            <a:r>
              <a:rPr lang="en-US" sz="3200" b="1" dirty="0" err="1" smtClean="0"/>
              <a:t>d</a:t>
            </a:r>
            <a:r>
              <a:rPr lang="en-US" sz="3200" b="1" dirty="0" smtClean="0"/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1946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59</a:t>
            </a:fld>
            <a:endParaRPr lang="en-US"/>
          </a:p>
        </p:txBody>
      </p:sp>
      <p:pic>
        <p:nvPicPr>
          <p:cNvPr id="154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8"/>
          <a:stretch/>
        </p:blipFill>
        <p:spPr bwMode="auto">
          <a:xfrm>
            <a:off x="685800" y="1177329"/>
            <a:ext cx="7772400" cy="551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2612" y="106962"/>
            <a:ext cx="82503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Blasingame</a:t>
            </a:r>
            <a:r>
              <a:rPr lang="en-US" sz="3200" b="1" dirty="0"/>
              <a:t> </a:t>
            </a:r>
            <a:r>
              <a:rPr lang="en-US" sz="3200" b="1" dirty="0" err="1" smtClean="0"/>
              <a:t>Typecurve</a:t>
            </a:r>
            <a:r>
              <a:rPr lang="en-US" sz="3200" b="1" dirty="0" smtClean="0"/>
              <a:t> Analysis Boundary Dominated </a:t>
            </a:r>
            <a:r>
              <a:rPr lang="en-US" sz="3200" b="1" dirty="0" smtClean="0"/>
              <a:t>Calculations-Gas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1551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66859" y="942169"/>
            <a:ext cx="44495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Transient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Early-time or </a:t>
            </a:r>
            <a:r>
              <a:rPr lang="en-US" sz="2400" dirty="0"/>
              <a:t>Low Permeability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Flow </a:t>
            </a:r>
            <a:r>
              <a:rPr lang="en-US" sz="2400" dirty="0"/>
              <a:t>that occurs while a pressure “pulse” </a:t>
            </a:r>
            <a:r>
              <a:rPr lang="en-US" sz="2400" dirty="0" smtClean="0"/>
              <a:t>is  moving </a:t>
            </a:r>
            <a:r>
              <a:rPr lang="en-US" sz="2400" dirty="0"/>
              <a:t>out into an infinite or semi-infinite acting </a:t>
            </a:r>
            <a:r>
              <a:rPr lang="en-US" sz="2400" dirty="0" smtClean="0"/>
              <a:t>reservoir</a:t>
            </a:r>
            <a:endParaRPr lang="en-US" sz="2400" dirty="0"/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Like </a:t>
            </a:r>
            <a:r>
              <a:rPr lang="en-US" sz="2400" dirty="0"/>
              <a:t>the “fingerprint” of the reservoir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Contains </a:t>
            </a:r>
            <a:r>
              <a:rPr lang="en-US" sz="2400" dirty="0"/>
              <a:t>information about </a:t>
            </a:r>
            <a:r>
              <a:rPr lang="en-US" sz="2400" dirty="0" smtClean="0"/>
              <a:t>reservoir properties </a:t>
            </a:r>
            <a:r>
              <a:rPr lang="en-US" sz="2400" dirty="0"/>
              <a:t>(permeability, drainage shape</a:t>
            </a:r>
            <a:r>
              <a:rPr lang="en-US" sz="2400" dirty="0" smtClean="0"/>
              <a:t>)</a:t>
            </a:r>
          </a:p>
          <a:p>
            <a:pPr marL="342900" indent="-342900">
              <a:buFontTx/>
              <a:buChar char="-"/>
            </a:pPr>
            <a:endParaRPr lang="en-US" sz="240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74820" y="228600"/>
            <a:ext cx="8534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 dirty="0" smtClean="0"/>
              <a:t>Transient Flow &amp; Boundary Dominated Flow</a:t>
            </a:r>
            <a:endParaRPr lang="en-US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4876800" y="1033473"/>
            <a:ext cx="4114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Boundary Dominated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Late-time </a:t>
            </a:r>
            <a:r>
              <a:rPr lang="en-US" sz="2400" dirty="0"/>
              <a:t>flow behavior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Typically </a:t>
            </a:r>
            <a:r>
              <a:rPr lang="en-US" sz="2400" dirty="0"/>
              <a:t>dominates long-term production data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Reservoir </a:t>
            </a:r>
            <a:r>
              <a:rPr lang="en-US" sz="2400" dirty="0"/>
              <a:t>is in a state of </a:t>
            </a:r>
            <a:r>
              <a:rPr lang="en-US" sz="2400" dirty="0" smtClean="0"/>
              <a:t>pseudo-equilibrium–physics </a:t>
            </a:r>
            <a:r>
              <a:rPr lang="en-US" sz="2400" dirty="0"/>
              <a:t>reduces to a mass balance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fr-FR" sz="2400" dirty="0" err="1" smtClean="0"/>
              <a:t>Contains</a:t>
            </a:r>
            <a:r>
              <a:rPr lang="fr-FR" sz="2400" dirty="0" smtClean="0"/>
              <a:t> </a:t>
            </a:r>
            <a:r>
              <a:rPr lang="fr-FR" sz="2400" dirty="0"/>
              <a:t>information about </a:t>
            </a:r>
            <a:r>
              <a:rPr lang="fr-FR" sz="2400" dirty="0" err="1"/>
              <a:t>reservoir</a:t>
            </a:r>
            <a:r>
              <a:rPr lang="fr-FR" sz="2400" dirty="0"/>
              <a:t> pore </a:t>
            </a:r>
            <a:r>
              <a:rPr lang="fr-FR" sz="2400" dirty="0" smtClean="0"/>
              <a:t>volume </a:t>
            </a:r>
            <a:r>
              <a:rPr lang="en-US" sz="2400" dirty="0" smtClean="0"/>
              <a:t>(</a:t>
            </a:r>
            <a:r>
              <a:rPr lang="en-US" sz="2400" dirty="0"/>
              <a:t>OOIP and OGIP)</a:t>
            </a:r>
          </a:p>
        </p:txBody>
      </p:sp>
    </p:spTree>
    <p:extLst>
      <p:ext uri="{BB962C8B-B14F-4D97-AF65-F5344CB8AC3E}">
        <p14:creationId xmlns:p14="http://schemas.microsoft.com/office/powerpoint/2010/main" val="34825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60</a:t>
            </a:fld>
            <a:endParaRPr lang="en-US"/>
          </a:p>
        </p:txBody>
      </p:sp>
      <p:pic>
        <p:nvPicPr>
          <p:cNvPr id="1556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1"/>
          <a:stretch/>
        </p:blipFill>
        <p:spPr bwMode="auto">
          <a:xfrm>
            <a:off x="218953" y="1184180"/>
            <a:ext cx="8837703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2612" y="106962"/>
            <a:ext cx="82503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Blasingame</a:t>
            </a:r>
            <a:r>
              <a:rPr lang="en-US" sz="3200" b="1" dirty="0"/>
              <a:t> </a:t>
            </a:r>
            <a:r>
              <a:rPr lang="en-US" sz="3200" b="1" dirty="0" err="1" smtClean="0"/>
              <a:t>Typecurve</a:t>
            </a:r>
            <a:r>
              <a:rPr lang="en-US" sz="3200" b="1" dirty="0" smtClean="0"/>
              <a:t> Analysis Boundary Dominated </a:t>
            </a:r>
            <a:r>
              <a:rPr lang="en-US" sz="3200" b="1" dirty="0" smtClean="0"/>
              <a:t>Calculations-Gas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1456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61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1" y="15240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Corrections </a:t>
            </a:r>
            <a:r>
              <a:rPr lang="en-US" sz="3200" b="1" dirty="0" smtClean="0"/>
              <a:t>Required for </a:t>
            </a:r>
            <a:r>
              <a:rPr lang="en-US" sz="3200" b="1" dirty="0"/>
              <a:t>Gas Reservoirs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62882"/>
            <a:ext cx="8305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Gas properties vary with pressure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Formation </a:t>
            </a:r>
            <a:r>
              <a:rPr lang="en-US" sz="2400" dirty="0"/>
              <a:t>Volume Factor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Compressibility</a:t>
            </a:r>
            <a:endParaRPr lang="en-US" sz="2400" dirty="0"/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/>
              <a:t>Viscosity</a:t>
            </a:r>
            <a:endParaRPr lang="en-US" sz="2400" dirty="0"/>
          </a:p>
        </p:txBody>
      </p:sp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29" y="2476500"/>
            <a:ext cx="3251049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3675" name="Picture 11" descr="Related 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8" t="17424" r="11355" b="10696"/>
          <a:stretch/>
        </p:blipFill>
        <p:spPr bwMode="auto">
          <a:xfrm>
            <a:off x="5684710" y="1143000"/>
            <a:ext cx="3349052" cy="219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677" name="Picture 13" descr="Gas Formation Volume Factor &#10;V &#10;R &#10;V &#10;SC &#10;Bg  &#10;G a s F o rm a tio n V o lum e F a c to r &#10;Bg &#10;P re s su re &#10;znRT &#10;P &#10;VR  &#10; 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8" t="16939" r="24847" b="6836"/>
          <a:stretch/>
        </p:blipFill>
        <p:spPr bwMode="auto">
          <a:xfrm>
            <a:off x="5684711" y="3378804"/>
            <a:ext cx="3349052" cy="298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Image result for gas compressibility vs pressu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954" y="3851905"/>
            <a:ext cx="2111047" cy="144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28600" y="4686300"/>
            <a:ext cx="4800600" cy="10156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dirty="0">
                <a:latin typeface="Arial" charset="0"/>
              </a:rPr>
              <a:t>For gas wells, compressibility (and viscosity</a:t>
            </a:r>
            <a:r>
              <a:rPr lang="en-US" sz="2000" dirty="0" smtClean="0">
                <a:latin typeface="Arial" charset="0"/>
              </a:rPr>
              <a:t>) can </a:t>
            </a:r>
            <a:r>
              <a:rPr lang="en-US" sz="2000" dirty="0">
                <a:latin typeface="Arial" charset="0"/>
              </a:rPr>
              <a:t>not be considered constants at low reservoir pressure</a:t>
            </a:r>
            <a:endParaRPr lang="en-US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143000" y="4114800"/>
            <a:ext cx="304801" cy="457200"/>
          </a:xfrm>
          <a:prstGeom prst="straightConnector1">
            <a:avLst/>
          </a:prstGeom>
          <a:ln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228600" y="5743107"/>
            <a:ext cx="4815590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latin typeface="Arial" charset="0"/>
              </a:rPr>
              <a:t>Equation becomes non-linear for gas wells - no longer follows the harmonic decline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2861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62</a:t>
            </a:fld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8153400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Arial" charset="0"/>
              </a:rPr>
              <a:t>P.S.S. Equation for </a:t>
            </a:r>
            <a:r>
              <a:rPr lang="en-US" sz="3200" b="1" dirty="0" smtClean="0">
                <a:latin typeface="Arial" charset="0"/>
              </a:rPr>
              <a:t>Oil</a:t>
            </a:r>
            <a:endParaRPr lang="en-US" sz="3200" b="1" dirty="0">
              <a:latin typeface="Arial" charset="0"/>
            </a:endParaRPr>
          </a:p>
          <a:p>
            <a:pPr algn="ctr"/>
            <a:r>
              <a:rPr lang="en-US" sz="2800" b="1" dirty="0">
                <a:latin typeface="Arial" charset="0"/>
              </a:rPr>
              <a:t>Foundation of Advanced Decline Analysis</a:t>
            </a:r>
            <a:endParaRPr lang="en-US" sz="28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475114" y="1835193"/>
            <a:ext cx="8305800" cy="4294388"/>
            <a:chOff x="517586" y="1244264"/>
            <a:chExt cx="8305800" cy="4294388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3483315"/>
                </p:ext>
              </p:extLst>
            </p:nvPr>
          </p:nvGraphicFramePr>
          <p:xfrm>
            <a:off x="517586" y="2057400"/>
            <a:ext cx="8185028" cy="1295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001" name="Equation" r:id="rId3" imgW="2730240" imgH="431640" progId="Equation.3">
                    <p:embed/>
                  </p:oleObj>
                </mc:Choice>
                <mc:Fallback>
                  <p:oleObj name="Equation" r:id="rId3" imgW="2730240" imgH="431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86" y="2057400"/>
                          <a:ext cx="8185028" cy="1295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Oval 5"/>
            <p:cNvSpPr/>
            <p:nvPr/>
          </p:nvSpPr>
          <p:spPr>
            <a:xfrm>
              <a:off x="3336986" y="2077387"/>
              <a:ext cx="762000" cy="1295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>
              <a:stCxn id="6" idx="4"/>
            </p:cNvCxnSpPr>
            <p:nvPr/>
          </p:nvCxnSpPr>
          <p:spPr>
            <a:xfrm flipH="1">
              <a:off x="2346386" y="3372787"/>
              <a:ext cx="1371600" cy="1219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36636" y="4707655"/>
              <a:ext cx="3619500" cy="83099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Depletion term depends on compressibility</a:t>
              </a:r>
              <a:endParaRPr lang="en-US" sz="2400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4708586" y="1244264"/>
              <a:ext cx="4114800" cy="2509524"/>
            </a:xfrm>
            <a:prstGeom prst="ellipse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629400" y="3753788"/>
              <a:ext cx="0" cy="838199"/>
            </a:xfrm>
            <a:prstGeom prst="straightConnector1">
              <a:avLst/>
            </a:prstGeom>
            <a:ln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956236" y="4591987"/>
              <a:ext cx="3619500" cy="830997"/>
            </a:xfrm>
            <a:prstGeom prst="rect">
              <a:avLst/>
            </a:prstGeom>
            <a:noFill/>
            <a:ln>
              <a:solidFill>
                <a:srgbClr val="0000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Reservoir flow term depends on B and viscosity.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74927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63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82118" y="4335425"/>
            <a:ext cx="8193374" cy="83099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Not to be confused with </a:t>
            </a:r>
            <a:r>
              <a:rPr lang="en-US" sz="2400" dirty="0" err="1"/>
              <a:t>welltest</a:t>
            </a:r>
            <a:r>
              <a:rPr lang="en-US" sz="2400" dirty="0"/>
              <a:t> pseudo-time which evaluates </a:t>
            </a:r>
            <a:r>
              <a:rPr lang="en-US" sz="2400" dirty="0" smtClean="0"/>
              <a:t>properties at </a:t>
            </a:r>
            <a:r>
              <a:rPr lang="en-US" sz="2400" dirty="0"/>
              <a:t>well flowing </a:t>
            </a:r>
            <a:r>
              <a:rPr lang="en-US" sz="2400" dirty="0" smtClean="0"/>
              <a:t>pressure.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285498" y="2867798"/>
            <a:ext cx="5502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Evaluated at average </a:t>
            </a:r>
            <a:r>
              <a:rPr lang="en-US" sz="2400" dirty="0" smtClean="0"/>
              <a:t>reservoir pressure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457201" y="152400"/>
            <a:ext cx="830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Corrections </a:t>
            </a:r>
            <a:r>
              <a:rPr lang="en-US" sz="3200" b="1" dirty="0" smtClean="0"/>
              <a:t>Required for </a:t>
            </a:r>
            <a:r>
              <a:rPr lang="en-US" sz="3200" b="1" dirty="0"/>
              <a:t>Gas Reservoirs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752073"/>
              </p:ext>
            </p:extLst>
          </p:nvPr>
        </p:nvGraphicFramePr>
        <p:xfrm>
          <a:off x="479686" y="990600"/>
          <a:ext cx="2955925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6" name="Equation" r:id="rId3" imgW="1231560" imgH="507960" progId="Equation.3">
                  <p:embed/>
                </p:oleObj>
              </mc:Choice>
              <mc:Fallback>
                <p:oleObj name="Equation" r:id="rId3" imgW="1231560" imgH="5079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686" y="990600"/>
                        <a:ext cx="2955925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6630797"/>
              </p:ext>
            </p:extLst>
          </p:nvPr>
        </p:nvGraphicFramePr>
        <p:xfrm>
          <a:off x="423473" y="2438400"/>
          <a:ext cx="2736117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7" name="Equation" r:id="rId5" imgW="1015920" imgH="482400" progId="Equation.3">
                  <p:embed/>
                </p:oleObj>
              </mc:Choice>
              <mc:Fallback>
                <p:oleObj name="Equation" r:id="rId5" imgW="1015920" imgH="482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473" y="2438400"/>
                        <a:ext cx="2736117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665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64</a:t>
            </a:fld>
            <a:endParaRPr lang="en-US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229600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Arial" charset="0"/>
              </a:rPr>
              <a:t>P.S.S. Equation for Gas</a:t>
            </a:r>
            <a:endParaRPr lang="en-US" sz="3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636538"/>
              </p:ext>
            </p:extLst>
          </p:nvPr>
        </p:nvGraphicFramePr>
        <p:xfrm>
          <a:off x="387350" y="2057400"/>
          <a:ext cx="7227888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466" name="Equation" r:id="rId3" imgW="3238200" imgH="431640" progId="Equation.3">
                  <p:embed/>
                </p:oleObj>
              </mc:Choice>
              <mc:Fallback>
                <p:oleObj name="Equation" r:id="rId3" imgW="32382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350" y="2057400"/>
                        <a:ext cx="7227888" cy="963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952574"/>
              </p:ext>
            </p:extLst>
          </p:nvPr>
        </p:nvGraphicFramePr>
        <p:xfrm>
          <a:off x="381000" y="3519488"/>
          <a:ext cx="8408988" cy="149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467" name="Equation" r:id="rId5" imgW="3720960" imgH="660240" progId="Equation.3">
                  <p:embed/>
                </p:oleObj>
              </mc:Choice>
              <mc:Fallback>
                <p:oleObj name="Equation" r:id="rId5" imgW="37209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519488"/>
                        <a:ext cx="8408988" cy="1493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219200" y="1143000"/>
            <a:ext cx="17303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>
                <a:latin typeface="Arial" charset="0"/>
              </a:rPr>
              <a:t>Pseudo-pressure</a:t>
            </a:r>
            <a:endParaRPr lang="en-US" dirty="0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>
            <a:off x="1066800" y="1447800"/>
            <a:ext cx="457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66938" y="5531370"/>
            <a:ext cx="84101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Applies to constant rate production (and constant compressibility)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706812" y="1279525"/>
            <a:ext cx="133562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Arial" charset="0"/>
              </a:rPr>
              <a:t>Pseudo-time</a:t>
            </a:r>
            <a:endParaRPr lang="en-US" dirty="0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>
            <a:off x="3706812" y="1600200"/>
            <a:ext cx="457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77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65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146063"/>
              </p:ext>
            </p:extLst>
          </p:nvPr>
        </p:nvGraphicFramePr>
        <p:xfrm>
          <a:off x="533400" y="1371600"/>
          <a:ext cx="3295466" cy="1042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59" name="Equation" r:id="rId3" imgW="1485900" imgH="469900" progId="Equation.3">
                  <p:embed/>
                </p:oleObj>
              </mc:Choice>
              <mc:Fallback>
                <p:oleObj name="Equation" r:id="rId3" imgW="1485900" imgH="469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371600"/>
                        <a:ext cx="3295466" cy="1042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557449"/>
              </p:ext>
            </p:extLst>
          </p:nvPr>
        </p:nvGraphicFramePr>
        <p:xfrm>
          <a:off x="3048000" y="152400"/>
          <a:ext cx="3548961" cy="1066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60" name="Equation" r:id="rId5" imgW="1600200" imgH="482600" progId="Equation.3">
                  <p:embed/>
                </p:oleObj>
              </mc:Choice>
              <mc:Fallback>
                <p:oleObj name="Equation" r:id="rId5" imgW="1600200" imgH="482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52400"/>
                        <a:ext cx="3548961" cy="10668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295181"/>
              </p:ext>
            </p:extLst>
          </p:nvPr>
        </p:nvGraphicFramePr>
        <p:xfrm>
          <a:off x="533400" y="2743200"/>
          <a:ext cx="685649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61" name="Equation" r:id="rId7" imgW="2705100" imgH="482600" progId="Equation.3">
                  <p:embed/>
                </p:oleObj>
              </mc:Choice>
              <mc:Fallback>
                <p:oleObj name="Equation" r:id="rId7" imgW="2705100" imgH="482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743200"/>
                        <a:ext cx="6856498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040845"/>
              </p:ext>
            </p:extLst>
          </p:nvPr>
        </p:nvGraphicFramePr>
        <p:xfrm>
          <a:off x="533400" y="4267200"/>
          <a:ext cx="3025872" cy="1134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62" name="Equation" r:id="rId9" imgW="1180588" imgH="444307" progId="Equation.3">
                  <p:embed/>
                </p:oleObj>
              </mc:Choice>
              <mc:Fallback>
                <p:oleObj name="Equation" r:id="rId9" imgW="1180588" imgH="444307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267200"/>
                        <a:ext cx="3025872" cy="1134701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395739"/>
              </p:ext>
            </p:extLst>
          </p:nvPr>
        </p:nvGraphicFramePr>
        <p:xfrm>
          <a:off x="574622" y="5562600"/>
          <a:ext cx="2084311" cy="1013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63" name="Equation" r:id="rId11" imgW="939800" imgH="457200" progId="Equation.3">
                  <p:embed/>
                </p:oleObj>
              </mc:Choice>
              <mc:Fallback>
                <p:oleObj name="Equation" r:id="rId11" imgW="939800" imgH="457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22" y="5562600"/>
                        <a:ext cx="2084311" cy="10139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35540"/>
              </p:ext>
            </p:extLst>
          </p:nvPr>
        </p:nvGraphicFramePr>
        <p:xfrm>
          <a:off x="3505200" y="5562600"/>
          <a:ext cx="4760116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64" name="Equation" r:id="rId13" imgW="2146300" imgH="482600" progId="Equation.3">
                  <p:embed/>
                </p:oleObj>
              </mc:Choice>
              <mc:Fallback>
                <p:oleObj name="Equation" r:id="rId13" imgW="2146300" imgH="482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5562600"/>
                        <a:ext cx="4760116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3593964"/>
              </p:ext>
            </p:extLst>
          </p:nvPr>
        </p:nvGraphicFramePr>
        <p:xfrm>
          <a:off x="533400" y="152400"/>
          <a:ext cx="1127125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65" name="Equation" r:id="rId15" imgW="507960" imgH="469800" progId="Equation.3">
                  <p:embed/>
                </p:oleObj>
              </mc:Choice>
              <mc:Fallback>
                <p:oleObj name="Equation" r:id="rId15" imgW="507960" imgH="469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52400"/>
                        <a:ext cx="1127125" cy="103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37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66</a:t>
            </a:fld>
            <a:endParaRPr lang="en-US"/>
          </a:p>
        </p:txBody>
      </p:sp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56191"/>
            <a:ext cx="250507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9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66" y="2066924"/>
            <a:ext cx="241935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9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22" y="3623892"/>
            <a:ext cx="443865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9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09" y="4909065"/>
            <a:ext cx="32099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7848600" y="1238250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(A5.3-1)</a:t>
            </a:r>
          </a:p>
        </p:txBody>
      </p:sp>
      <p:sp>
        <p:nvSpPr>
          <p:cNvPr id="4" name="Rectangle 3"/>
          <p:cNvSpPr/>
          <p:nvPr/>
        </p:nvSpPr>
        <p:spPr>
          <a:xfrm>
            <a:off x="7848598" y="2391845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(A5.3-3)</a:t>
            </a:r>
          </a:p>
        </p:txBody>
      </p:sp>
      <p:sp>
        <p:nvSpPr>
          <p:cNvPr id="5" name="Rectangle 4"/>
          <p:cNvSpPr/>
          <p:nvPr/>
        </p:nvSpPr>
        <p:spPr>
          <a:xfrm>
            <a:off x="7848597" y="4157567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(A5.3-4)</a:t>
            </a:r>
          </a:p>
        </p:txBody>
      </p:sp>
      <p:sp>
        <p:nvSpPr>
          <p:cNvPr id="6" name="Rectangle 5"/>
          <p:cNvSpPr/>
          <p:nvPr/>
        </p:nvSpPr>
        <p:spPr>
          <a:xfrm>
            <a:off x="7782393" y="5809178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(A5.3-5)</a:t>
            </a:r>
          </a:p>
        </p:txBody>
      </p:sp>
      <p:sp>
        <p:nvSpPr>
          <p:cNvPr id="7" name="Rectangle 6"/>
          <p:cNvSpPr/>
          <p:nvPr/>
        </p:nvSpPr>
        <p:spPr>
          <a:xfrm>
            <a:off x="395522" y="383232"/>
            <a:ext cx="82254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Material </a:t>
            </a:r>
            <a:r>
              <a:rPr lang="en-US" sz="2400" dirty="0"/>
              <a:t>balance equation </a:t>
            </a:r>
            <a:r>
              <a:rPr lang="en-US" sz="2400" dirty="0" smtClean="0"/>
              <a:t>for volumetric </a:t>
            </a:r>
            <a:r>
              <a:rPr lang="en-US" sz="2400" dirty="0"/>
              <a:t>reservoirs </a:t>
            </a:r>
          </a:p>
        </p:txBody>
      </p:sp>
      <p:sp>
        <p:nvSpPr>
          <p:cNvPr id="8" name="Rectangle 7"/>
          <p:cNvSpPr/>
          <p:nvPr/>
        </p:nvSpPr>
        <p:spPr>
          <a:xfrm>
            <a:off x="395522" y="3090702"/>
            <a:ext cx="84578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we use the chain rule as seen in Equation (A5.3-4) below:</a:t>
            </a:r>
          </a:p>
        </p:txBody>
      </p:sp>
    </p:spTree>
    <p:extLst>
      <p:ext uri="{BB962C8B-B14F-4D97-AF65-F5344CB8AC3E}">
        <p14:creationId xmlns:p14="http://schemas.microsoft.com/office/powerpoint/2010/main" val="18983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67</a:t>
            </a:fld>
            <a:endParaRPr lang="en-US"/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49" y="1451741"/>
            <a:ext cx="2847975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05" y="2918155"/>
            <a:ext cx="177165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68" y="4899727"/>
            <a:ext cx="3829050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3569" y="478131"/>
            <a:ext cx="8362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first derivative in the numerator of Equation (A5.3-5) is simply the derivative of </a:t>
            </a:r>
            <a:r>
              <a:rPr lang="en-US" sz="2400" dirty="0" smtClean="0"/>
              <a:t>Equation </a:t>
            </a:r>
            <a:r>
              <a:rPr lang="en-US" sz="2400" dirty="0"/>
              <a:t>(A5.3-1) with respect to time. </a:t>
            </a:r>
          </a:p>
        </p:txBody>
      </p:sp>
      <p:sp>
        <p:nvSpPr>
          <p:cNvPr id="4" name="Rectangle 3"/>
          <p:cNvSpPr/>
          <p:nvPr/>
        </p:nvSpPr>
        <p:spPr>
          <a:xfrm>
            <a:off x="7843601" y="1862529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(A5.3-6)</a:t>
            </a:r>
          </a:p>
        </p:txBody>
      </p:sp>
      <p:sp>
        <p:nvSpPr>
          <p:cNvPr id="5" name="Rectangle 4"/>
          <p:cNvSpPr/>
          <p:nvPr/>
        </p:nvSpPr>
        <p:spPr>
          <a:xfrm>
            <a:off x="7800035" y="3385737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(A5.3-7)</a:t>
            </a:r>
          </a:p>
        </p:txBody>
      </p:sp>
      <p:sp>
        <p:nvSpPr>
          <p:cNvPr id="6" name="Rectangle 5"/>
          <p:cNvSpPr/>
          <p:nvPr/>
        </p:nvSpPr>
        <p:spPr>
          <a:xfrm>
            <a:off x="7763498" y="5281798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(A5.3-8)</a:t>
            </a:r>
          </a:p>
        </p:txBody>
      </p:sp>
      <p:sp>
        <p:nvSpPr>
          <p:cNvPr id="8" name="Rectangle 7"/>
          <p:cNvSpPr/>
          <p:nvPr/>
        </p:nvSpPr>
        <p:spPr>
          <a:xfrm>
            <a:off x="284814" y="4204481"/>
            <a:ext cx="82627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Taking the derivatives, the denominator is simplified to: </a:t>
            </a:r>
          </a:p>
        </p:txBody>
      </p:sp>
    </p:spTree>
    <p:extLst>
      <p:ext uri="{BB962C8B-B14F-4D97-AF65-F5344CB8AC3E}">
        <p14:creationId xmlns:p14="http://schemas.microsoft.com/office/powerpoint/2010/main" val="275871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68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2258" y="457200"/>
            <a:ext cx="8400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Combining Equations (A5.3-6)-(A5.3-8) and (A5.3-5), we get Equation (A5.3-9). </a:t>
            </a: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68" y="1415534"/>
            <a:ext cx="3048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ight Arrow 9"/>
          <p:cNvSpPr/>
          <p:nvPr/>
        </p:nvSpPr>
        <p:spPr>
          <a:xfrm rot="5400000">
            <a:off x="3745385" y="3957637"/>
            <a:ext cx="1545704" cy="3385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562" y="5105399"/>
            <a:ext cx="394335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7467600" y="1954768"/>
            <a:ext cx="93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(A5.3-9)</a:t>
            </a:r>
          </a:p>
        </p:txBody>
      </p:sp>
      <p:pic>
        <p:nvPicPr>
          <p:cNvPr id="130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68" y="3052762"/>
            <a:ext cx="23907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979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81534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P.S.S. Equation for </a:t>
            </a:r>
            <a:r>
              <a:rPr lang="en-US" sz="2400" b="1" dirty="0" smtClean="0"/>
              <a:t>Oil </a:t>
            </a:r>
            <a:endParaRPr lang="en-US" sz="2400" b="1" dirty="0"/>
          </a:p>
          <a:p>
            <a:pPr algn="ctr"/>
            <a:r>
              <a:rPr lang="en-US" sz="2400" b="1" dirty="0"/>
              <a:t>Foundation of Advanced Decline Analysis</a:t>
            </a:r>
            <a:endParaRPr lang="en-US" sz="2400" dirty="0"/>
          </a:p>
        </p:txBody>
      </p:sp>
      <p:graphicFrame>
        <p:nvGraphicFramePr>
          <p:cNvPr id="819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7827632"/>
              </p:ext>
            </p:extLst>
          </p:nvPr>
        </p:nvGraphicFramePr>
        <p:xfrm>
          <a:off x="1066799" y="1371600"/>
          <a:ext cx="6131733" cy="199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000" name="Microsoft Equation 3.0" r:id="rId3" imgW="2730240" imgH="888840" progId="Equation.3">
                  <p:embed/>
                </p:oleObj>
              </mc:Choice>
              <mc:Fallback>
                <p:oleObj name="Microsoft Equation 3.0" r:id="rId3" imgW="273024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799" y="1371600"/>
                        <a:ext cx="6131733" cy="199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741359"/>
              </p:ext>
            </p:extLst>
          </p:nvPr>
        </p:nvGraphicFramePr>
        <p:xfrm>
          <a:off x="990600" y="2971800"/>
          <a:ext cx="7225444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001" name="Equation" r:id="rId5" imgW="3340080" imgH="876240" progId="Equation.3">
                  <p:embed/>
                </p:oleObj>
              </mc:Choice>
              <mc:Fallback>
                <p:oleObj name="Equation" r:id="rId5" imgW="3340080" imgH="876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971800"/>
                        <a:ext cx="7225444" cy="189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571500" y="4942740"/>
            <a:ext cx="46965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Applies to constant rate production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043" y="4599170"/>
            <a:ext cx="340995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96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229600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P.S.S. Equation for Oil - in </a:t>
            </a:r>
            <a:r>
              <a:rPr lang="en-US" sz="3200" b="1" dirty="0" smtClean="0"/>
              <a:t>Decline </a:t>
            </a:r>
            <a:r>
              <a:rPr lang="en-US" sz="3200" b="1" dirty="0"/>
              <a:t>form</a:t>
            </a:r>
            <a:endParaRPr lang="en-US" sz="3200" dirty="0"/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2991643" y="6096000"/>
            <a:ext cx="45902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Applies to constant rate production</a:t>
            </a:r>
          </a:p>
        </p:txBody>
      </p:sp>
      <p:pic>
        <p:nvPicPr>
          <p:cNvPr id="1003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65" y="1143000"/>
            <a:ext cx="7719335" cy="474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434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506A-7385-47BC-88FC-6007B0D11D04}" type="slidenum">
              <a:rPr lang="en-US" smtClean="0"/>
              <a:t>9</a:t>
            </a:fld>
            <a:endParaRPr lang="en-US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16" y="838200"/>
            <a:ext cx="8659114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098" y="228600"/>
            <a:ext cx="496644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46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30100</TotalTime>
  <Words>1162</Words>
  <Application>Microsoft Office PowerPoint</Application>
  <PresentationFormat>On-screen Show (4:3)</PresentationFormat>
  <Paragraphs>226</Paragraphs>
  <Slides>68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68</vt:i4>
      </vt:variant>
    </vt:vector>
  </HeadingPairs>
  <TitlesOfParts>
    <vt:vector size="72" baseType="lpstr">
      <vt:lpstr>Office Theme</vt:lpstr>
      <vt:lpstr>Microsoft Equation 3.0</vt:lpstr>
      <vt:lpstr>Equation</vt:lpstr>
      <vt:lpstr>Worksheet</vt:lpstr>
      <vt:lpstr>Advanced Production Decline Analysis (APDA) Blasingame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Production Decline Analysis and Application</dc:title>
  <dc:creator>gerami</dc:creator>
  <cp:lastModifiedBy>G</cp:lastModifiedBy>
  <cp:revision>702</cp:revision>
  <dcterms:created xsi:type="dcterms:W3CDTF">2019-07-07T10:38:52Z</dcterms:created>
  <dcterms:modified xsi:type="dcterms:W3CDTF">2019-12-14T11:27:54Z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