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257" r:id="rId3"/>
    <p:sldId id="282" r:id="rId4"/>
    <p:sldId id="258" r:id="rId5"/>
    <p:sldId id="283" r:id="rId6"/>
    <p:sldId id="259" r:id="rId7"/>
    <p:sldId id="260" r:id="rId8"/>
    <p:sldId id="261" r:id="rId9"/>
    <p:sldId id="262" r:id="rId10"/>
    <p:sldId id="284" r:id="rId11"/>
    <p:sldId id="263" r:id="rId12"/>
    <p:sldId id="265" r:id="rId13"/>
    <p:sldId id="264" r:id="rId14"/>
    <p:sldId id="266" r:id="rId15"/>
    <p:sldId id="267" r:id="rId16"/>
    <p:sldId id="268" r:id="rId17"/>
    <p:sldId id="269" r:id="rId18"/>
    <p:sldId id="270" r:id="rId19"/>
    <p:sldId id="271" r:id="rId20"/>
    <p:sldId id="272" r:id="rId21"/>
    <p:sldId id="273" r:id="rId22"/>
    <p:sldId id="274" r:id="rId23"/>
    <p:sldId id="275" r:id="rId24"/>
    <p:sldId id="277" r:id="rId25"/>
    <p:sldId id="278" r:id="rId26"/>
    <p:sldId id="279"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ED2C0-1AC3-453E-9004-22B20AECD126}" type="datetimeFigureOut">
              <a:rPr lang="en-US" smtClean="0"/>
              <a:t>11/12/2017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E85708-8F9A-474D-B0A0-C1D9B305ABEF}" type="slidenum">
              <a:rPr lang="en-US" smtClean="0"/>
              <a:t>‹#›</a:t>
            </a:fld>
            <a:endParaRPr lang="en-US"/>
          </a:p>
        </p:txBody>
      </p:sp>
    </p:spTree>
    <p:extLst>
      <p:ext uri="{BB962C8B-B14F-4D97-AF65-F5344CB8AC3E}">
        <p14:creationId xmlns:p14="http://schemas.microsoft.com/office/powerpoint/2010/main" val="3880443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E85708-8F9A-474D-B0A0-C1D9B305ABEF}" type="slidenum">
              <a:rPr lang="en-US" smtClean="0"/>
              <a:t>1</a:t>
            </a:fld>
            <a:endParaRPr lang="en-US"/>
          </a:p>
        </p:txBody>
      </p:sp>
    </p:spTree>
    <p:extLst>
      <p:ext uri="{BB962C8B-B14F-4D97-AF65-F5344CB8AC3E}">
        <p14:creationId xmlns:p14="http://schemas.microsoft.com/office/powerpoint/2010/main" val="2288844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F4147D-3C41-412E-9D07-07061B2B4366}"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3176707653"/>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8217B7-6471-42B7-BA32-E9B0E05C5C17}"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4242529309"/>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45983-A6A9-4F89-B63A-1CC5D6784A7F}"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87BB5F-D0C1-46E8-9829-0437573FD97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8995065"/>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DABAF09-9609-4D4A-876A-8512E29A1C7C}"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623067443"/>
      </p:ext>
    </p:extLst>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CE67508-1DED-4E65-AA92-84020461C8A1}"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87BB5F-D0C1-46E8-9829-0437573FD97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0572718"/>
      </p:ext>
    </p:extLst>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73D9B56-C511-484A-9D51-99DCBF496CE6}"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3841529823"/>
      </p:ext>
    </p:extLst>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08AAB-FCF3-4D20-BC34-5647D9DD81FC}"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4280148468"/>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459488-7DDB-4515-8D6D-6050C8556E9E}"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2211684912"/>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0ACD34-F645-4BCA-98A8-50A9E17BD32B}"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1407003118"/>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300C96-C298-4443-B798-5A19041DB637}" type="datetime1">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656951585"/>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0D5DFF-347E-4BB0-BED6-62FA3167CA13}"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1061570568"/>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349539-ED98-475F-9DE9-E0100A0DBD1C}" type="datetime1">
              <a:rPr lang="en-US" smtClean="0"/>
              <a:t>11/12/2017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446837271"/>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E26757-81A2-4E87-A474-264B0C859DC2}" type="datetime1">
              <a:rPr lang="en-US" smtClean="0"/>
              <a:t>11/12/2017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1597158957"/>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1BA60-20E0-4D3A-BFCF-72C3F7220B7A}" type="datetime1">
              <a:rPr lang="en-US" smtClean="0"/>
              <a:t>11/12/2017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143667237"/>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919CC-7EAF-4522-93B2-3DE3DA5AA545}"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107483414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B89D2-933A-46BB-9843-B7EEA77427DB}" type="datetime1">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87BB5F-D0C1-46E8-9829-0437573FD97A}" type="slidenum">
              <a:rPr lang="en-US" smtClean="0"/>
              <a:t>‹#›</a:t>
            </a:fld>
            <a:endParaRPr lang="en-US"/>
          </a:p>
        </p:txBody>
      </p:sp>
    </p:spTree>
    <p:extLst>
      <p:ext uri="{BB962C8B-B14F-4D97-AF65-F5344CB8AC3E}">
        <p14:creationId xmlns:p14="http://schemas.microsoft.com/office/powerpoint/2010/main" val="3621696774"/>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984755-3097-4163-A9D5-1391C000204E}" type="datetime1">
              <a:rPr lang="en-US" smtClean="0"/>
              <a:t>11/12/2017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087BB5F-D0C1-46E8-9829-0437573FD97A}" type="slidenum">
              <a:rPr lang="en-US" smtClean="0"/>
              <a:t>‹#›</a:t>
            </a:fld>
            <a:endParaRPr lang="en-US"/>
          </a:p>
        </p:txBody>
      </p:sp>
    </p:spTree>
    <p:extLst>
      <p:ext uri="{BB962C8B-B14F-4D97-AF65-F5344CB8AC3E}">
        <p14:creationId xmlns:p14="http://schemas.microsoft.com/office/powerpoint/2010/main" val="47483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spd="slow">
    <p:randomBar dir="vert"/>
  </p:transition>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rtl="1"/>
            <a:r>
              <a:rPr lang="en-US" dirty="0">
                <a:cs typeface="B Nazanin" panose="00000400000000000000" pitchFamily="2" charset="-78"/>
              </a:rPr>
              <a:t>Q-Learning </a:t>
            </a:r>
            <a:r>
              <a:rPr lang="fa-IR" dirty="0">
                <a:cs typeface="B Nazanin" panose="00000400000000000000" pitchFamily="2" charset="-78"/>
              </a:rPr>
              <a:t>سریع اکتشافی توزیع شده برای مدیریت قوی طیف شناختی در سیستم های سلولی </a:t>
            </a:r>
            <a:r>
              <a:rPr lang="en-US" dirty="0">
                <a:cs typeface="B Nazanin" panose="00000400000000000000" pitchFamily="2" charset="-78"/>
              </a:rPr>
              <a:t>LTE</a:t>
            </a:r>
            <a:br>
              <a:rPr lang="en-US" dirty="0">
                <a:cs typeface="B Nazanin" panose="00000400000000000000" pitchFamily="2" charset="-78"/>
              </a:rPr>
            </a:br>
            <a:endParaRPr lang="en-US" dirty="0">
              <a:cs typeface="B Nazanin" panose="00000400000000000000" pitchFamily="2" charset="-78"/>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9800465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04439"/>
          </a:xfrm>
        </p:spPr>
        <p:txBody>
          <a:bodyPr/>
          <a:lstStyle/>
          <a:p>
            <a:pPr algn="ctr"/>
            <a:r>
              <a:rPr lang="fa-IR" b="1" dirty="0" smtClean="0">
                <a:cs typeface="B Nazanin" panose="00000400000000000000" pitchFamily="2" charset="-78"/>
              </a:rPr>
              <a:t>کارهای قبلی </a:t>
            </a:r>
            <a:endParaRPr lang="en-US" b="1" dirty="0">
              <a:cs typeface="B Nazanin" panose="00000400000000000000" pitchFamily="2" charset="-78"/>
            </a:endParaRPr>
          </a:p>
        </p:txBody>
      </p:sp>
      <p:sp>
        <p:nvSpPr>
          <p:cNvPr id="3" name="Content Placeholder 2"/>
          <p:cNvSpPr>
            <a:spLocks noGrp="1"/>
          </p:cNvSpPr>
          <p:nvPr>
            <p:ph idx="1"/>
          </p:nvPr>
        </p:nvSpPr>
        <p:spPr>
          <a:xfrm>
            <a:off x="1132764" y="1528549"/>
            <a:ext cx="10371848" cy="4162567"/>
          </a:xfrm>
        </p:spPr>
        <p:txBody>
          <a:bodyPr>
            <a:noAutofit/>
          </a:bodyPr>
          <a:lstStyle/>
          <a:p>
            <a:pPr algn="justLow" rtl="1"/>
            <a:r>
              <a:rPr lang="fa-IR" sz="2400" dirty="0" smtClean="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در مورد ترکیب</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و</a:t>
            </a:r>
            <a:r>
              <a:rPr lang="en-US" sz="2400" dirty="0">
                <a:latin typeface="Times New Roman" panose="02020603050405020304" pitchFamily="18" charset="0"/>
                <a:cs typeface="B Nazanin" panose="00000400000000000000" pitchFamily="2" charset="-78"/>
              </a:rPr>
              <a:t> RL</a:t>
            </a:r>
            <a:r>
              <a:rPr lang="fa-IR" sz="2400" dirty="0">
                <a:latin typeface="Times New Roman" panose="02020603050405020304" pitchFamily="18" charset="0"/>
                <a:cs typeface="B Nazanin" panose="00000400000000000000" pitchFamily="2" charset="-78"/>
              </a:rPr>
              <a:t>، محققان فقط استفاده از</a:t>
            </a:r>
            <a:r>
              <a:rPr lang="en-US" sz="2400" dirty="0">
                <a:latin typeface="Times New Roman" panose="02020603050405020304" pitchFamily="18" charset="0"/>
                <a:cs typeface="B Nazanin" panose="00000400000000000000" pitchFamily="2" charset="-78"/>
              </a:rPr>
              <a:t> RL </a:t>
            </a:r>
            <a:r>
              <a:rPr lang="fa-IR" sz="2400" dirty="0">
                <a:latin typeface="Times New Roman" panose="02020603050405020304" pitchFamily="18" charset="0"/>
                <a:cs typeface="B Nazanin" panose="00000400000000000000" pitchFamily="2" charset="-78"/>
              </a:rPr>
              <a:t>را برای یادگیری پارامترهای مختلف مربوط به</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یا مدیریت منابع رادیویی در سیستم های سلولی</a:t>
            </a:r>
            <a:r>
              <a:rPr lang="en-US" sz="2400" dirty="0">
                <a:latin typeface="Times New Roman" panose="02020603050405020304" pitchFamily="18" charset="0"/>
                <a:cs typeface="B Nazanin" panose="00000400000000000000" pitchFamily="2" charset="-78"/>
              </a:rPr>
              <a:t> OFDMA </a:t>
            </a:r>
            <a:r>
              <a:rPr lang="fa-IR" sz="2400" dirty="0">
                <a:latin typeface="Times New Roman" panose="02020603050405020304" pitchFamily="18" charset="0"/>
                <a:cs typeface="B Nazanin" panose="00000400000000000000" pitchFamily="2" charset="-78"/>
              </a:rPr>
              <a:t>مانند</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یا</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WiMAX</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در نظر </a:t>
            </a:r>
            <a:r>
              <a:rPr lang="fa-IR" sz="2400" dirty="0" smtClean="0">
                <a:latin typeface="Times New Roman" panose="02020603050405020304" pitchFamily="18" charset="0"/>
                <a:cs typeface="B Nazanin" panose="00000400000000000000" pitchFamily="2" charset="-78"/>
              </a:rPr>
              <a:t>گرفتند.</a:t>
            </a:r>
          </a:p>
          <a:p>
            <a:pPr algn="justLow" rtl="1"/>
            <a:r>
              <a:rPr lang="fa-IR" sz="2400" dirty="0" smtClean="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Simsek</a:t>
            </a:r>
            <a:r>
              <a:rPr lang="fa-IR" sz="2400" dirty="0">
                <a:latin typeface="Times New Roman" panose="02020603050405020304" pitchFamily="18" charset="0"/>
                <a:cs typeface="B Nazanin" panose="00000400000000000000" pitchFamily="2" charset="-78"/>
              </a:rPr>
              <a:t> و همکارانش </a:t>
            </a:r>
            <a:r>
              <a:rPr lang="en-US" sz="2400" dirty="0">
                <a:latin typeface="Times New Roman" panose="02020603050405020304" pitchFamily="18" charset="0"/>
                <a:cs typeface="B Nazanin" panose="00000400000000000000" pitchFamily="2" charset="-78"/>
              </a:rPr>
              <a:t>[13]</a:t>
            </a:r>
            <a:r>
              <a:rPr lang="fa-IR" sz="2400" dirty="0">
                <a:latin typeface="Times New Roman" panose="02020603050405020304" pitchFamily="18" charset="0"/>
                <a:cs typeface="B Nazanin" panose="00000400000000000000" pitchFamily="2" charset="-78"/>
              </a:rPr>
              <a:t>از </a:t>
            </a:r>
            <a:r>
              <a:rPr lang="en-US" sz="2400" dirty="0">
                <a:latin typeface="Times New Roman" panose="02020603050405020304" pitchFamily="18" charset="0"/>
                <a:cs typeface="B Nazanin" panose="00000400000000000000" pitchFamily="2" charset="-78"/>
              </a:rPr>
              <a:t>RL</a:t>
            </a:r>
            <a:r>
              <a:rPr lang="fa-IR" sz="2400" dirty="0">
                <a:latin typeface="Times New Roman" panose="02020603050405020304" pitchFamily="18" charset="0"/>
                <a:cs typeface="B Nazanin" panose="00000400000000000000" pitchFamily="2" charset="-78"/>
              </a:rPr>
              <a:t> برای یادگیری بهینه محدوده باباس سلول و استراتژی های تخصیص توان و مقایسه آنها با روش های</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استاتیک استفاده کردند</a:t>
            </a:r>
            <a:r>
              <a:rPr lang="fa-IR" sz="2400" dirty="0" smtClean="0">
                <a:latin typeface="Times New Roman" panose="02020603050405020304" pitchFamily="18" charset="0"/>
                <a:cs typeface="B Nazanin" panose="00000400000000000000" pitchFamily="2" charset="-78"/>
              </a:rPr>
              <a:t>؛</a:t>
            </a:r>
          </a:p>
          <a:p>
            <a:pPr algn="justLow" rtl="1"/>
            <a:r>
              <a:rPr lang="fa-IR" sz="2400" dirty="0" smtClean="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Dirani</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و</a:t>
            </a:r>
            <a:r>
              <a:rPr lang="en-US" sz="2400" dirty="0">
                <a:latin typeface="Times New Roman" panose="02020603050405020304" pitchFamily="18" charset="0"/>
                <a:cs typeface="B Nazanin" panose="00000400000000000000" pitchFamily="2" charset="-78"/>
              </a:rPr>
              <a:t> Altman [14] </a:t>
            </a:r>
            <a:r>
              <a:rPr lang="fa-IR" sz="2400" dirty="0">
                <a:latin typeface="Times New Roman" panose="02020603050405020304" pitchFamily="18" charset="0"/>
                <a:cs typeface="B Nazanin" panose="00000400000000000000" pitchFamily="2" charset="-78"/>
              </a:rPr>
              <a:t>از یک الگوریتم </a:t>
            </a:r>
            <a:r>
              <a:rPr lang="en-US" sz="2400" dirty="0">
                <a:latin typeface="Times New Roman" panose="02020603050405020304" pitchFamily="18" charset="0"/>
                <a:cs typeface="B Nazanin" panose="00000400000000000000" pitchFamily="2" charset="-78"/>
              </a:rPr>
              <a:t>Q-learning</a:t>
            </a:r>
            <a:r>
              <a:rPr lang="fa-IR" sz="2400" dirty="0">
                <a:latin typeface="Times New Roman" panose="02020603050405020304" pitchFamily="18" charset="0"/>
                <a:cs typeface="B Nazanin" panose="00000400000000000000" pitchFamily="2" charset="-78"/>
              </a:rPr>
              <a:t> فازی و</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برای یادگیری استراتژی تخصیص توان هماهنگ استفاده می کنند؛ </a:t>
            </a:r>
            <a:endParaRPr lang="fa-IR" sz="2400" dirty="0" smtClean="0">
              <a:latin typeface="Times New Roman" panose="02020603050405020304" pitchFamily="18" charset="0"/>
              <a:cs typeface="B Nazanin" panose="00000400000000000000" pitchFamily="2" charset="-78"/>
            </a:endParaRPr>
          </a:p>
          <a:p>
            <a:pPr algn="justLow" rtl="1"/>
            <a:r>
              <a:rPr lang="en-US" sz="2400" dirty="0" err="1" smtClean="0">
                <a:latin typeface="Times New Roman" panose="02020603050405020304" pitchFamily="18" charset="0"/>
                <a:cs typeface="B Nazanin" panose="00000400000000000000" pitchFamily="2" charset="-78"/>
              </a:rPr>
              <a:t>Vlacheas</a:t>
            </a:r>
            <a:r>
              <a:rPr lang="en-US" sz="2400" dirty="0" smtClean="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و همکاران </a:t>
            </a:r>
            <a:r>
              <a:rPr lang="en-US" sz="2400" dirty="0">
                <a:latin typeface="Times New Roman" panose="02020603050405020304" pitchFamily="18" charset="0"/>
                <a:cs typeface="B Nazanin" panose="00000400000000000000" pitchFamily="2" charset="-78"/>
              </a:rPr>
              <a:t> [15]</a:t>
            </a:r>
            <a:r>
              <a:rPr lang="fa-IR" sz="2400" dirty="0">
                <a:latin typeface="Times New Roman" panose="02020603050405020304" pitchFamily="18" charset="0"/>
                <a:cs typeface="B Nazanin" panose="00000400000000000000" pitchFamily="2" charset="-78"/>
              </a:rPr>
              <a:t> از یک اصل</a:t>
            </a:r>
            <a:r>
              <a:rPr lang="en-US" sz="2400" dirty="0">
                <a:latin typeface="Times New Roman" panose="02020603050405020304" pitchFamily="18" charset="0"/>
                <a:cs typeface="B Nazanin" panose="00000400000000000000" pitchFamily="2" charset="-78"/>
              </a:rPr>
              <a:t> RL </a:t>
            </a:r>
            <a:r>
              <a:rPr lang="fa-IR" sz="2400" dirty="0">
                <a:latin typeface="Times New Roman" panose="02020603050405020304" pitchFamily="18" charset="0"/>
                <a:cs typeface="B Nazanin" panose="00000400000000000000" pitchFamily="2" charset="-78"/>
              </a:rPr>
              <a:t>فازی برای تنظیم اتوماتیک شاخص انتقال توان باند باریک نسبی </a:t>
            </a:r>
            <a:r>
              <a:rPr lang="en-US" sz="2400" dirty="0">
                <a:latin typeface="Times New Roman" panose="02020603050405020304" pitchFamily="18" charset="0"/>
                <a:cs typeface="B Nazanin" panose="00000400000000000000" pitchFamily="2" charset="-78"/>
              </a:rPr>
              <a:t>(RNTP)</a:t>
            </a:r>
            <a:r>
              <a:rPr lang="fa-IR" sz="2400" dirty="0">
                <a:latin typeface="Times New Roman" panose="02020603050405020304" pitchFamily="18" charset="0"/>
                <a:cs typeface="B Nazanin" panose="00000400000000000000" pitchFamily="2" charset="-78"/>
              </a:rPr>
              <a:t> استفاده کردند که یک پارامتر </a:t>
            </a:r>
            <a:r>
              <a:rPr lang="en-US" sz="2400" dirty="0">
                <a:latin typeface="Times New Roman" panose="02020603050405020304" pitchFamily="18" charset="0"/>
                <a:cs typeface="B Nazanin" panose="00000400000000000000" pitchFamily="2" charset="-78"/>
              </a:rPr>
              <a:t>ICIC </a:t>
            </a:r>
            <a:r>
              <a:rPr lang="fa-IR" sz="2400" dirty="0">
                <a:latin typeface="Times New Roman" panose="02020603050405020304" pitchFamily="18" charset="0"/>
                <a:cs typeface="B Nazanin" panose="00000400000000000000" pitchFamily="2" charset="-78"/>
              </a:rPr>
              <a:t>کلیدی در لینک پایین رونده </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است. </a:t>
            </a:r>
            <a:endParaRPr lang="fa-IR" sz="2400" dirty="0" smtClean="0">
              <a:latin typeface="Times New Roman" panose="02020603050405020304" pitchFamily="18" charset="0"/>
              <a:cs typeface="B Nazanin" panose="00000400000000000000" pitchFamily="2" charset="-78"/>
            </a:endParaRPr>
          </a:p>
          <a:p>
            <a:pPr algn="justLow" rtl="1"/>
            <a:endParaRPr lang="en-US" sz="2400" dirty="0">
              <a:cs typeface="B Nazanin" panose="00000400000000000000" pitchFamily="2" charset="-78"/>
            </a:endParaRPr>
          </a:p>
        </p:txBody>
      </p:sp>
      <p:sp>
        <p:nvSpPr>
          <p:cNvPr id="4" name="Rounded Rectangle 3"/>
          <p:cNvSpPr/>
          <p:nvPr/>
        </p:nvSpPr>
        <p:spPr>
          <a:xfrm>
            <a:off x="1542197" y="5581934"/>
            <a:ext cx="10181230" cy="10645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fa-IR" sz="2800" dirty="0" smtClean="0">
                <a:latin typeface="Times New Roman" panose="02020603050405020304" pitchFamily="18" charset="0"/>
                <a:cs typeface="B Nazanin" panose="00000400000000000000" pitchFamily="2" charset="-78"/>
              </a:rPr>
              <a:t>با این حال، هیچ شواهدی از کار قبلی در ادبیات در مورد استفاده از روش های اکتشافی</a:t>
            </a:r>
            <a:r>
              <a:rPr lang="en-US" sz="2800" dirty="0" smtClean="0">
                <a:latin typeface="Times New Roman" panose="02020603050405020304" pitchFamily="18" charset="0"/>
                <a:cs typeface="B Nazanin" panose="00000400000000000000" pitchFamily="2" charset="-78"/>
              </a:rPr>
              <a:t> ICIC </a:t>
            </a:r>
            <a:r>
              <a:rPr lang="fa-IR" sz="2800" dirty="0" smtClean="0">
                <a:latin typeface="Times New Roman" panose="02020603050405020304" pitchFamily="18" charset="0"/>
                <a:cs typeface="B Nazanin" panose="00000400000000000000" pitchFamily="2" charset="-78"/>
              </a:rPr>
              <a:t>برای افزایش عملکرد الگوریتم</a:t>
            </a:r>
            <a:r>
              <a:rPr lang="en-US" sz="2800" dirty="0" smtClean="0">
                <a:latin typeface="Times New Roman" panose="02020603050405020304" pitchFamily="18" charset="0"/>
                <a:cs typeface="B Nazanin" panose="00000400000000000000" pitchFamily="2" charset="-78"/>
              </a:rPr>
              <a:t> DSA </a:t>
            </a:r>
            <a:r>
              <a:rPr lang="fa-IR" sz="2800" dirty="0" smtClean="0">
                <a:latin typeface="Times New Roman" panose="02020603050405020304" pitchFamily="18" charset="0"/>
                <a:cs typeface="B Nazanin" panose="00000400000000000000" pitchFamily="2" charset="-78"/>
              </a:rPr>
              <a:t>مبتنی بر</a:t>
            </a:r>
            <a:r>
              <a:rPr lang="en-US" sz="2800" dirty="0" smtClean="0">
                <a:latin typeface="Times New Roman" panose="02020603050405020304" pitchFamily="18" charset="0"/>
                <a:cs typeface="B Nazanin" panose="00000400000000000000" pitchFamily="2" charset="-78"/>
              </a:rPr>
              <a:t> RL </a:t>
            </a:r>
            <a:r>
              <a:rPr lang="fa-IR" sz="2800" dirty="0" smtClean="0">
                <a:latin typeface="Times New Roman" panose="02020603050405020304" pitchFamily="18" charset="0"/>
                <a:cs typeface="B Nazanin" panose="00000400000000000000" pitchFamily="2" charset="-78"/>
              </a:rPr>
              <a:t>وجود ندارد</a:t>
            </a:r>
            <a:r>
              <a:rPr lang="en-US" sz="2800" dirty="0" smtClean="0">
                <a:latin typeface="Times New Roman" panose="02020603050405020304" pitchFamily="18" charset="0"/>
                <a:cs typeface="B Nazanin" panose="00000400000000000000" pitchFamily="2" charset="-78"/>
              </a:rPr>
              <a:t>. </a:t>
            </a:r>
          </a:p>
        </p:txBody>
      </p:sp>
      <p:sp>
        <p:nvSpPr>
          <p:cNvPr id="5" name="Slide Number Placeholder 4"/>
          <p:cNvSpPr>
            <a:spLocks noGrp="1"/>
          </p:cNvSpPr>
          <p:nvPr>
            <p:ph type="sldNum" sz="quarter" idx="12"/>
          </p:nvPr>
        </p:nvSpPr>
        <p:spPr/>
        <p:txBody>
          <a:bodyPr/>
          <a:lstStyle/>
          <a:p>
            <a:fld id="{0087BB5F-D0C1-46E8-9829-0437573FD97A}" type="slidenum">
              <a:rPr lang="en-US" smtClean="0"/>
              <a:t>10</a:t>
            </a:fld>
            <a:endParaRPr lang="en-US"/>
          </a:p>
        </p:txBody>
      </p:sp>
    </p:spTree>
    <p:extLst>
      <p:ext uri="{BB962C8B-B14F-4D97-AF65-F5344CB8AC3E}">
        <p14:creationId xmlns:p14="http://schemas.microsoft.com/office/powerpoint/2010/main" val="21241960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Nazanin" panose="00000400000000000000" pitchFamily="2" charset="-78"/>
              </a:rPr>
              <a:t>2. </a:t>
            </a:r>
            <a:r>
              <a:rPr lang="fa-IR" dirty="0">
                <a:cs typeface="B Nazanin" panose="00000400000000000000" pitchFamily="2" charset="-78"/>
              </a:rPr>
              <a:t>هماهنگی تداخل درون سلولی در لینک پایین رونده </a:t>
            </a:r>
            <a:r>
              <a:rPr lang="en-US" dirty="0" smtClean="0">
                <a:cs typeface="B Nazanin" panose="00000400000000000000" pitchFamily="2" charset="-78"/>
              </a:rPr>
              <a:t>LTE</a:t>
            </a:r>
            <a:br>
              <a:rPr lang="en-US" dirty="0" smtClean="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Low" rtl="1"/>
            <a:r>
              <a:rPr lang="fa-IR" sz="2400" dirty="0">
                <a:latin typeface="Times New Roman" panose="02020603050405020304" pitchFamily="18" charset="0"/>
                <a:cs typeface="B Nazanin" panose="00000400000000000000" pitchFamily="2" charset="-78"/>
              </a:rPr>
              <a:t>. </a:t>
            </a:r>
            <a:r>
              <a:rPr lang="fa-IR" sz="2400" dirty="0" smtClean="0">
                <a:latin typeface="Times New Roman" panose="02020603050405020304" pitchFamily="18" charset="0"/>
                <a:cs typeface="B Nazanin" panose="00000400000000000000" pitchFamily="2" charset="-78"/>
              </a:rPr>
              <a:t>عامل </a:t>
            </a:r>
            <a:r>
              <a:rPr lang="fa-IR" sz="2400" dirty="0">
                <a:latin typeface="Times New Roman" panose="02020603050405020304" pitchFamily="18" charset="0"/>
                <a:cs typeface="B Nazanin" panose="00000400000000000000" pitchFamily="2" charset="-78"/>
              </a:rPr>
              <a:t>محدود کننده اصلی برای عملکرد توان عملیاتی شبکه در سیستم های </a:t>
            </a:r>
            <a:r>
              <a:rPr lang="en-US" sz="2400" dirty="0">
                <a:latin typeface="Times New Roman" panose="02020603050405020304" pitchFamily="18" charset="0"/>
                <a:cs typeface="B Nazanin" panose="00000400000000000000" pitchFamily="2" charset="-78"/>
              </a:rPr>
              <a:t> LTE</a:t>
            </a:r>
            <a:r>
              <a:rPr lang="fa-IR" sz="2400" dirty="0">
                <a:latin typeface="Times New Roman" panose="02020603050405020304" pitchFamily="18" charset="0"/>
                <a:cs typeface="B Nazanin" panose="00000400000000000000" pitchFamily="2" charset="-78"/>
              </a:rPr>
              <a:t>، تداخل بین سلولی است،چرا که نیاز کلیدی برای سیستم های</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یک عامل استفاده مجدد از 1 است  [1] ، یعنی اتحاد کامل طیف برای هر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eNodeB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در شبکه ی در دسترس است. همین در مورد دیگر سیستم های تلفن همراه آینده که تکنیک های پیشرفته</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را به کار می برند استفاده می شود،همانطور که مخالف روش های تخصیص منابع استاتیک است </a:t>
            </a:r>
            <a:r>
              <a:rPr lang="en-US" sz="2400" dirty="0">
                <a:latin typeface="Times New Roman" panose="02020603050405020304" pitchFamily="18" charset="0"/>
                <a:cs typeface="B Nazanin" panose="00000400000000000000" pitchFamily="2" charset="-78"/>
              </a:rPr>
              <a:t> [16]</a:t>
            </a:r>
            <a:r>
              <a:rPr lang="fa-IR" sz="2400" dirty="0" smtClean="0">
                <a:latin typeface="Times New Roman" panose="02020603050405020304" pitchFamily="18" charset="0"/>
                <a:cs typeface="B Nazanin" panose="00000400000000000000" pitchFamily="2" charset="-78"/>
              </a:rPr>
              <a:t>.</a:t>
            </a:r>
          </a:p>
          <a:p>
            <a:pPr algn="justLow" rtl="1"/>
            <a:r>
              <a:rPr lang="fa-IR" sz="2400" dirty="0" smtClean="0">
                <a:latin typeface="Times New Roman" panose="02020603050405020304" pitchFamily="18" charset="0"/>
                <a:cs typeface="B Nazanin" panose="00000400000000000000" pitchFamily="2" charset="-78"/>
              </a:rPr>
              <a:t>در </a:t>
            </a:r>
            <a:r>
              <a:rPr lang="fa-IR" sz="2400" dirty="0">
                <a:latin typeface="Times New Roman" panose="02020603050405020304" pitchFamily="18" charset="0"/>
                <a:cs typeface="B Nazanin" panose="00000400000000000000" pitchFamily="2" charset="-78"/>
              </a:rPr>
              <a:t>نتیجه ، تکنولوژی مدیریت تداخل کلیدی در زمینه</a:t>
            </a:r>
            <a:r>
              <a:rPr lang="en-US" sz="2400" dirty="0">
                <a:latin typeface="Times New Roman" panose="02020603050405020304" pitchFamily="18" charset="0"/>
                <a:cs typeface="B Nazanin" panose="00000400000000000000" pitchFamily="2" charset="-78"/>
              </a:rPr>
              <a:t> LTE</a:t>
            </a:r>
            <a:r>
              <a:rPr lang="fa-IR" sz="2400" dirty="0">
                <a:latin typeface="Times New Roman" panose="02020603050405020304" pitchFamily="18" charset="0"/>
                <a:cs typeface="B Nazanin" panose="00000400000000000000" pitchFamily="2" charset="-78"/>
              </a:rPr>
              <a:t>، هماهنگی تداخل بین سلولی </a:t>
            </a:r>
            <a:r>
              <a:rPr lang="en-US" sz="2400" dirty="0">
                <a:latin typeface="Times New Roman" panose="02020603050405020304" pitchFamily="18" charset="0"/>
                <a:cs typeface="B Nazanin" panose="00000400000000000000" pitchFamily="2" charset="-78"/>
              </a:rPr>
              <a:t>(ICIC) </a:t>
            </a:r>
            <a:r>
              <a:rPr lang="fa-IR" sz="2400" dirty="0">
                <a:latin typeface="Times New Roman" panose="02020603050405020304" pitchFamily="18" charset="0"/>
                <a:cs typeface="B Nazanin" panose="00000400000000000000" pitchFamily="2" charset="-78"/>
              </a:rPr>
              <a:t>است. هدف</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کاهش تداخل بین سلول های مجاور با تبادل اطلاعات بین</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های همسایه در رابط</a:t>
            </a:r>
            <a:r>
              <a:rPr lang="en-US" sz="2400" dirty="0">
                <a:latin typeface="Times New Roman" panose="02020603050405020304" pitchFamily="18" charset="0"/>
                <a:cs typeface="B Nazanin" panose="00000400000000000000" pitchFamily="2" charset="-78"/>
              </a:rPr>
              <a:t> X2 </a:t>
            </a:r>
            <a:r>
              <a:rPr lang="fa-IR" sz="2400" dirty="0">
                <a:latin typeface="Times New Roman" panose="02020603050405020304" pitchFamily="18" charset="0"/>
                <a:cs typeface="B Nazanin" panose="00000400000000000000" pitchFamily="2" charset="-78"/>
              </a:rPr>
              <a:t>است[1]. </a:t>
            </a:r>
            <a:endParaRPr lang="en-US" sz="2400" dirty="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087BB5F-D0C1-46E8-9829-0437573FD97A}" type="slidenum">
              <a:rPr lang="en-US" smtClean="0"/>
              <a:t>11</a:t>
            </a:fld>
            <a:endParaRPr lang="en-US"/>
          </a:p>
        </p:txBody>
      </p:sp>
    </p:spTree>
    <p:extLst>
      <p:ext uri="{BB962C8B-B14F-4D97-AF65-F5344CB8AC3E}">
        <p14:creationId xmlns:p14="http://schemas.microsoft.com/office/powerpoint/2010/main" val="1251590297"/>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3458" y="1055427"/>
            <a:ext cx="8915400" cy="320675"/>
          </a:xfrm>
        </p:spPr>
        <p:txBody>
          <a:bodyPr>
            <a:noAutofit/>
          </a:bodyPr>
          <a:lstStyle/>
          <a:p>
            <a:pPr algn="r" rtl="1"/>
            <a:r>
              <a:rPr lang="fa-IR" sz="2800" dirty="0">
                <a:latin typeface="Times New Roman" panose="02020603050405020304" pitchFamily="18" charset="0"/>
                <a:cs typeface="B Nazanin" panose="00000400000000000000" pitchFamily="2" charset="-78"/>
              </a:rPr>
              <a:t>شکل 1</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سیگنالینگ </a:t>
            </a:r>
            <a:r>
              <a:rPr lang="en-US" sz="2800" dirty="0">
                <a:latin typeface="Times New Roman" panose="02020603050405020304" pitchFamily="18" charset="0"/>
                <a:cs typeface="B Nazanin" panose="00000400000000000000" pitchFamily="2" charset="-78"/>
              </a:rPr>
              <a:t>ICIC</a:t>
            </a:r>
            <a:r>
              <a:rPr lang="fa-IR" sz="2800" dirty="0">
                <a:latin typeface="Times New Roman" panose="02020603050405020304" pitchFamily="18" charset="0"/>
                <a:cs typeface="B Nazanin" panose="00000400000000000000" pitchFamily="2" charset="-78"/>
              </a:rPr>
              <a:t> در میان</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eNodeB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 های مجاور</a:t>
            </a:r>
            <a:endParaRPr lang="en-US" sz="2800" dirty="0">
              <a:latin typeface="Times New Roman" panose="02020603050405020304" pitchFamily="18" charset="0"/>
              <a:cs typeface="B Nazanin" panose="00000400000000000000" pitchFamily="2" charset="-78"/>
            </a:endParaRPr>
          </a:p>
          <a:p>
            <a:endParaRPr lang="en-US" sz="2800" dirty="0">
              <a:latin typeface="Times New Roman" panose="02020603050405020304" pitchFamily="18" charset="0"/>
              <a:cs typeface="B Nazanin" panose="00000400000000000000" pitchFamily="2" charset="-78"/>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133175" y="1676352"/>
            <a:ext cx="7307362" cy="2909295"/>
          </a:xfrm>
          <a:prstGeom prst="rect">
            <a:avLst/>
          </a:prstGeom>
          <a:noFill/>
          <a:ln>
            <a:noFill/>
          </a:ln>
        </p:spPr>
      </p:pic>
      <p:sp>
        <p:nvSpPr>
          <p:cNvPr id="5" name="Rectangle 4"/>
          <p:cNvSpPr/>
          <p:nvPr/>
        </p:nvSpPr>
        <p:spPr>
          <a:xfrm>
            <a:off x="2737390" y="4885897"/>
            <a:ext cx="8098932" cy="1569660"/>
          </a:xfrm>
          <a:prstGeom prst="rect">
            <a:avLst/>
          </a:prstGeom>
        </p:spPr>
        <p:txBody>
          <a:bodyPr wrap="square">
            <a:spAutoFit/>
          </a:bodyPr>
          <a:lstStyle/>
          <a:p>
            <a:pPr algn="justLow" rtl="1"/>
            <a:r>
              <a:rPr lang="fa-IR" sz="2400" dirty="0" smtClean="0">
                <a:latin typeface="Times New Roman" panose="02020603050405020304" pitchFamily="18" charset="0"/>
                <a:cs typeface="B Nazanin" panose="00000400000000000000" pitchFamily="2" charset="-78"/>
              </a:rPr>
              <a:t>این تبادل سیگنال</a:t>
            </a:r>
            <a:r>
              <a:rPr lang="en-US" sz="2400" dirty="0" smtClean="0">
                <a:latin typeface="Times New Roman" panose="02020603050405020304" pitchFamily="18" charset="0"/>
                <a:cs typeface="B Nazanin" panose="00000400000000000000" pitchFamily="2" charset="-78"/>
              </a:rPr>
              <a:t> ICIC </a:t>
            </a:r>
            <a:r>
              <a:rPr lang="fa-IR" sz="2400" dirty="0" smtClean="0">
                <a:latin typeface="Times New Roman" panose="02020603050405020304" pitchFamily="18" charset="0"/>
                <a:cs typeface="B Nazanin" panose="00000400000000000000" pitchFamily="2" charset="-78"/>
              </a:rPr>
              <a:t>در شکل 1 با استفاده از یک معماری شبکه سلولی شش ضلعی کلی نشان داده شده است</a:t>
            </a:r>
            <a:r>
              <a:rPr lang="en-US" sz="2400" dirty="0" smtClean="0">
                <a:latin typeface="Times New Roman" panose="02020603050405020304" pitchFamily="18" charset="0"/>
                <a:cs typeface="B Nazanin" panose="00000400000000000000" pitchFamily="2" charset="-78"/>
              </a:rPr>
              <a:t>.</a:t>
            </a:r>
            <a:r>
              <a:rPr lang="fa-IR" sz="2400" dirty="0" smtClean="0">
                <a:latin typeface="Times New Roman" panose="02020603050405020304" pitchFamily="18" charset="0"/>
                <a:cs typeface="B Nazanin" panose="00000400000000000000" pitchFamily="2" charset="-78"/>
              </a:rPr>
              <a:t> در اینجا، </a:t>
            </a:r>
            <a:r>
              <a:rPr lang="en-US" sz="2400" dirty="0" err="1" smtClean="0">
                <a:latin typeface="Times New Roman" panose="02020603050405020304" pitchFamily="18" charset="0"/>
                <a:cs typeface="B Nazanin" panose="00000400000000000000" pitchFamily="2" charset="-78"/>
              </a:rPr>
              <a:t>eNB</a:t>
            </a:r>
            <a:r>
              <a:rPr lang="en-US" sz="2400" dirty="0" smtClean="0">
                <a:latin typeface="Times New Roman" panose="02020603050405020304" pitchFamily="18" charset="0"/>
                <a:cs typeface="B Nazanin" panose="00000400000000000000" pitchFamily="2" charset="-78"/>
              </a:rPr>
              <a:t> </a:t>
            </a:r>
            <a:r>
              <a:rPr lang="fa-IR" sz="2400" dirty="0" smtClean="0">
                <a:latin typeface="Times New Roman" panose="02020603050405020304" pitchFamily="18" charset="0"/>
                <a:cs typeface="B Nazanin" panose="00000400000000000000" pitchFamily="2" charset="-78"/>
              </a:rPr>
              <a:t> مرکزی یک سیگنال</a:t>
            </a:r>
            <a:r>
              <a:rPr lang="en-US" sz="2400" dirty="0" smtClean="0">
                <a:latin typeface="Times New Roman" panose="02020603050405020304" pitchFamily="18" charset="0"/>
                <a:cs typeface="B Nazanin" panose="00000400000000000000" pitchFamily="2" charset="-78"/>
              </a:rPr>
              <a:t> ICIC </a:t>
            </a:r>
            <a:r>
              <a:rPr lang="fa-IR" sz="2400" dirty="0" smtClean="0">
                <a:latin typeface="Times New Roman" panose="02020603050405020304" pitchFamily="18" charset="0"/>
                <a:cs typeface="B Nazanin" panose="00000400000000000000" pitchFamily="2" charset="-78"/>
              </a:rPr>
              <a:t>را به</a:t>
            </a:r>
            <a:r>
              <a:rPr lang="en-US" sz="2400" dirty="0" smtClean="0">
                <a:latin typeface="Times New Roman" panose="02020603050405020304" pitchFamily="18" charset="0"/>
                <a:cs typeface="B Nazanin" panose="00000400000000000000" pitchFamily="2" charset="-78"/>
              </a:rPr>
              <a:t> </a:t>
            </a:r>
            <a:r>
              <a:rPr lang="en-US" sz="2400" dirty="0" err="1" smtClean="0">
                <a:latin typeface="Times New Roman" panose="02020603050405020304" pitchFamily="18" charset="0"/>
                <a:cs typeface="B Nazanin" panose="00000400000000000000" pitchFamily="2" charset="-78"/>
              </a:rPr>
              <a:t>eNB</a:t>
            </a:r>
            <a:r>
              <a:rPr lang="en-US" sz="2400" dirty="0" smtClean="0">
                <a:latin typeface="Times New Roman" panose="02020603050405020304" pitchFamily="18" charset="0"/>
                <a:cs typeface="B Nazanin" panose="00000400000000000000" pitchFamily="2" charset="-78"/>
              </a:rPr>
              <a:t> </a:t>
            </a:r>
            <a:r>
              <a:rPr lang="fa-IR" sz="2400" dirty="0" smtClean="0">
                <a:latin typeface="Times New Roman" panose="02020603050405020304" pitchFamily="18" charset="0"/>
                <a:cs typeface="B Nazanin" panose="00000400000000000000" pitchFamily="2" charset="-78"/>
              </a:rPr>
              <a:t>های اطراف آن می فرستد تا به آنها اطلاع دهد که در آن بخش های طیف احتمال دارد که با آنها مواجه شود</a:t>
            </a:r>
            <a:r>
              <a:rPr lang="en-US" sz="2400" dirty="0" smtClean="0">
                <a:latin typeface="Times New Roman" panose="02020603050405020304" pitchFamily="18" charset="0"/>
                <a:cs typeface="B Nazanin" panose="00000400000000000000" pitchFamily="2" charset="-78"/>
              </a:rPr>
              <a:t>.</a:t>
            </a:r>
            <a:endParaRPr lang="en-US" sz="2400" dirty="0">
              <a:latin typeface="Times New Roman" panose="02020603050405020304" pitchFamily="18" charset="0"/>
              <a:cs typeface="B Nazanin" panose="00000400000000000000" pitchFamily="2" charset="-78"/>
            </a:endParaRPr>
          </a:p>
        </p:txBody>
      </p:sp>
      <p:sp>
        <p:nvSpPr>
          <p:cNvPr id="6" name="Slide Number Placeholder 5"/>
          <p:cNvSpPr>
            <a:spLocks noGrp="1"/>
          </p:cNvSpPr>
          <p:nvPr>
            <p:ph type="sldNum" sz="quarter" idx="12"/>
          </p:nvPr>
        </p:nvSpPr>
        <p:spPr/>
        <p:txBody>
          <a:bodyPr/>
          <a:lstStyle/>
          <a:p>
            <a:fld id="{0087BB5F-D0C1-46E8-9829-0437573FD97A}" type="slidenum">
              <a:rPr lang="en-US" smtClean="0"/>
              <a:t>12</a:t>
            </a:fld>
            <a:endParaRPr lang="en-US"/>
          </a:p>
        </p:txBody>
      </p:sp>
    </p:spTree>
    <p:extLst>
      <p:ext uri="{BB962C8B-B14F-4D97-AF65-F5344CB8AC3E}">
        <p14:creationId xmlns:p14="http://schemas.microsoft.com/office/powerpoint/2010/main" val="4022709944"/>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552" y="741528"/>
            <a:ext cx="8915400" cy="3777622"/>
          </a:xfrm>
        </p:spPr>
        <p:txBody>
          <a:bodyPr>
            <a:noAutofit/>
          </a:bodyPr>
          <a:lstStyle/>
          <a:p>
            <a:pPr algn="justLow" rtl="1"/>
            <a:r>
              <a:rPr lang="fa-IR" sz="2800" dirty="0">
                <a:latin typeface="Times New Roman" panose="02020603050405020304" pitchFamily="18" charset="0"/>
                <a:cs typeface="Times New Roman" panose="02020603050405020304" pitchFamily="18" charset="0"/>
              </a:rPr>
              <a:t>فرمت پیام های تبادل شده بین</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eNBs</a:t>
            </a:r>
            <a:r>
              <a:rPr lang="en-US" sz="2800" dirty="0">
                <a:latin typeface="Times New Roman" panose="02020603050405020304" pitchFamily="18" charset="0"/>
                <a:cs typeface="Times New Roman" panose="02020603050405020304" pitchFamily="18" charset="0"/>
              </a:rPr>
              <a:t> </a:t>
            </a:r>
            <a:r>
              <a:rPr lang="fa-IR" sz="2800" dirty="0">
                <a:latin typeface="Times New Roman" panose="02020603050405020304" pitchFamily="18" charset="0"/>
                <a:cs typeface="Times New Roman" panose="02020603050405020304" pitchFamily="18" charset="0"/>
              </a:rPr>
              <a:t>با استفاده از</a:t>
            </a:r>
            <a:r>
              <a:rPr lang="en-US" sz="2800" dirty="0">
                <a:latin typeface="Times New Roman" panose="02020603050405020304" pitchFamily="18" charset="0"/>
                <a:cs typeface="Times New Roman" panose="02020603050405020304" pitchFamily="18" charset="0"/>
              </a:rPr>
              <a:t> ICIC </a:t>
            </a:r>
            <a:r>
              <a:rPr lang="fa-IR" sz="2800" dirty="0">
                <a:latin typeface="Times New Roman" panose="02020603050405020304" pitchFamily="18" charset="0"/>
                <a:cs typeface="Times New Roman" panose="02020603050405020304" pitchFamily="18" charset="0"/>
              </a:rPr>
              <a:t>درلینک پایین رونده</a:t>
            </a:r>
            <a:r>
              <a:rPr lang="en-US" sz="2800" dirty="0">
                <a:latin typeface="Times New Roman" panose="02020603050405020304" pitchFamily="18" charset="0"/>
                <a:cs typeface="Times New Roman" panose="02020603050405020304" pitchFamily="18" charset="0"/>
              </a:rPr>
              <a:t> LTE </a:t>
            </a:r>
            <a:r>
              <a:rPr lang="fa-IR" sz="2800" dirty="0">
                <a:latin typeface="Times New Roman" panose="02020603050405020304" pitchFamily="18" charset="0"/>
                <a:cs typeface="Times New Roman" panose="02020603050405020304" pitchFamily="18" charset="0"/>
              </a:rPr>
              <a:t>توسط </a:t>
            </a:r>
            <a:r>
              <a:rPr lang="en-US" sz="2800" dirty="0">
                <a:latin typeface="Times New Roman" panose="02020603050405020304" pitchFamily="18" charset="0"/>
                <a:cs typeface="Times New Roman" panose="02020603050405020304" pitchFamily="18" charset="0"/>
              </a:rPr>
              <a:t>GPP </a:t>
            </a:r>
            <a:r>
              <a:rPr lang="fa-IR" sz="2800" dirty="0">
                <a:latin typeface="Times New Roman" panose="02020603050405020304" pitchFamily="18" charset="0"/>
                <a:cs typeface="Times New Roman" panose="02020603050405020304" pitchFamily="18" charset="0"/>
              </a:rPr>
              <a:t>3استاندارد شده و به عنوان شاخص انتقال توان باند باریک نسبی</a:t>
            </a:r>
            <a:r>
              <a:rPr lang="en-US" sz="2800" dirty="0">
                <a:latin typeface="Times New Roman" panose="02020603050405020304" pitchFamily="18" charset="0"/>
                <a:cs typeface="Times New Roman" panose="02020603050405020304" pitchFamily="18" charset="0"/>
              </a:rPr>
              <a:t>(RNTP)   [17] </a:t>
            </a:r>
            <a:r>
              <a:rPr lang="fa-IR" sz="2800" dirty="0">
                <a:latin typeface="Times New Roman" panose="02020603050405020304" pitchFamily="18" charset="0"/>
                <a:cs typeface="Times New Roman" panose="02020603050405020304" pitchFamily="18" charset="0"/>
              </a:rPr>
              <a:t>اشاره می شود</a:t>
            </a:r>
            <a:r>
              <a:rPr lang="en-US" sz="2800" dirty="0">
                <a:latin typeface="Times New Roman" panose="02020603050405020304" pitchFamily="18" charset="0"/>
                <a:cs typeface="Times New Roman" panose="02020603050405020304" pitchFamily="18" charset="0"/>
              </a:rPr>
              <a:t>.</a:t>
            </a:r>
            <a:r>
              <a:rPr lang="fa-IR" sz="2800" dirty="0">
                <a:latin typeface="Times New Roman" panose="02020603050405020304" pitchFamily="18" charset="0"/>
                <a:cs typeface="Times New Roman" panose="02020603050405020304" pitchFamily="18" charset="0"/>
              </a:rPr>
              <a:t> این شامل یک نگاشت بیتی است که نشان می دهد که کدام منبع یک </a:t>
            </a:r>
            <a:r>
              <a:rPr lang="en-US" sz="2800" dirty="0" err="1">
                <a:latin typeface="Times New Roman" panose="02020603050405020304" pitchFamily="18" charset="0"/>
                <a:cs typeface="Times New Roman" panose="02020603050405020304" pitchFamily="18" charset="0"/>
              </a:rPr>
              <a:t>eNB</a:t>
            </a:r>
            <a:r>
              <a:rPr lang="en-US" sz="2800" dirty="0">
                <a:latin typeface="Times New Roman" panose="02020603050405020304" pitchFamily="18" charset="0"/>
                <a:cs typeface="Times New Roman" panose="02020603050405020304" pitchFamily="18" charset="0"/>
              </a:rPr>
              <a:t> </a:t>
            </a:r>
            <a:r>
              <a:rPr lang="fa-IR" sz="2800" dirty="0">
                <a:latin typeface="Times New Roman" panose="02020603050405020304" pitchFamily="18" charset="0"/>
                <a:cs typeface="Times New Roman" panose="02020603050405020304" pitchFamily="18" charset="0"/>
              </a:rPr>
              <a:t>در حال برنامه ریزی را  برای انتقال با توان بالا با تنظیم بیت های مربوطه به 1 مسدود می کند. آستانه ، برای تصمیم گیری مورد استفاده قرار می گیرد اگر توان انتقال بالا یا پایین باشد با استفاده از آستانه</a:t>
            </a:r>
            <a:r>
              <a:rPr lang="en-US" sz="2800" dirty="0">
                <a:latin typeface="Times New Roman" panose="02020603050405020304" pitchFamily="18" charset="0"/>
                <a:cs typeface="Times New Roman" panose="02020603050405020304" pitchFamily="18" charset="0"/>
              </a:rPr>
              <a:t> RNTP </a:t>
            </a:r>
            <a:r>
              <a:rPr lang="fa-IR" sz="2800" dirty="0">
                <a:latin typeface="Times New Roman" panose="02020603050405020304" pitchFamily="18" charset="0"/>
                <a:cs typeface="Times New Roman" panose="02020603050405020304" pitchFamily="18" charset="0"/>
              </a:rPr>
              <a:t>بدست می آید که می تواند مجموعه ای از مقادیر استاندارد شده زیر را در بر گیرد</a:t>
            </a:r>
            <a:r>
              <a:rPr lang="en-US" sz="2800" dirty="0">
                <a:latin typeface="Times New Roman" panose="02020603050405020304" pitchFamily="18" charset="0"/>
                <a:cs typeface="Times New Roman" panose="02020603050405020304" pitchFamily="18" charset="0"/>
              </a:rPr>
              <a:t>:</a:t>
            </a:r>
          </a:p>
          <a:p>
            <a:pPr algn="justLow" rtl="1"/>
            <a:endParaRPr lang="fa-IR" sz="2800" dirty="0" smtClean="0">
              <a:latin typeface="Times New Roman" panose="02020603050405020304" pitchFamily="18" charset="0"/>
              <a:cs typeface="Times New Roman" panose="02020603050405020304" pitchFamily="18" charset="0"/>
            </a:endParaRPr>
          </a:p>
          <a:p>
            <a:pPr algn="justLow" rtl="1"/>
            <a:endParaRPr lang="fa-IR" sz="2800" dirty="0" smtClean="0">
              <a:latin typeface="Times New Roman" panose="02020603050405020304" pitchFamily="18" charset="0"/>
              <a:cs typeface="Times New Roman" panose="02020603050405020304" pitchFamily="18" charset="0"/>
            </a:endParaRPr>
          </a:p>
          <a:p>
            <a:pPr algn="justLow" rtl="1"/>
            <a:r>
              <a:rPr lang="fa-IR" sz="2800" dirty="0" smtClean="0">
                <a:latin typeface="Times New Roman" panose="02020603050405020304" pitchFamily="18" charset="0"/>
                <a:cs typeface="Times New Roman" panose="02020603050405020304" pitchFamily="18" charset="0"/>
              </a:rPr>
              <a:t>این </a:t>
            </a:r>
            <a:r>
              <a:rPr lang="fa-IR" sz="2800" dirty="0">
                <a:latin typeface="Times New Roman" panose="02020603050405020304" pitchFamily="18" charset="0"/>
                <a:cs typeface="Times New Roman" panose="02020603050405020304" pitchFamily="18" charset="0"/>
              </a:rPr>
              <a:t>در نسبت </a:t>
            </a:r>
            <a:r>
              <a:rPr lang="en-US" sz="2800" dirty="0">
                <a:latin typeface="Times New Roman" panose="02020603050405020304" pitchFamily="18" charset="0"/>
                <a:cs typeface="Times New Roman" panose="02020603050405020304" pitchFamily="18" charset="0"/>
              </a:rPr>
              <a:t> dB </a:t>
            </a:r>
            <a:r>
              <a:rPr lang="fa-IR" sz="2800" dirty="0">
                <a:latin typeface="Times New Roman" panose="02020603050405020304" pitchFamily="18" charset="0"/>
                <a:cs typeface="Times New Roman" panose="02020603050405020304" pitchFamily="18" charset="0"/>
              </a:rPr>
              <a:t> برای متوسط توان انتقال در یک سلول داده شده اندازه گیری شده است. </a:t>
            </a:r>
            <a:endParaRPr lang="en-US" sz="2800"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133646" y="4519150"/>
            <a:ext cx="4014068" cy="598760"/>
          </a:xfrm>
          <a:prstGeom prst="rect">
            <a:avLst/>
          </a:prstGeom>
          <a:noFill/>
          <a:ln>
            <a:noFill/>
          </a:ln>
        </p:spPr>
      </p:pic>
      <p:sp>
        <p:nvSpPr>
          <p:cNvPr id="5" name="Slide Number Placeholder 4"/>
          <p:cNvSpPr>
            <a:spLocks noGrp="1"/>
          </p:cNvSpPr>
          <p:nvPr>
            <p:ph type="sldNum" sz="quarter" idx="12"/>
          </p:nvPr>
        </p:nvSpPr>
        <p:spPr/>
        <p:txBody>
          <a:bodyPr/>
          <a:lstStyle/>
          <a:p>
            <a:fld id="{0087BB5F-D0C1-46E8-9829-0437573FD97A}" type="slidenum">
              <a:rPr lang="en-US" smtClean="0"/>
              <a:t>13</a:t>
            </a:fld>
            <a:endParaRPr lang="en-US"/>
          </a:p>
        </p:txBody>
      </p:sp>
    </p:spTree>
    <p:extLst>
      <p:ext uri="{BB962C8B-B14F-4D97-AF65-F5344CB8AC3E}">
        <p14:creationId xmlns:p14="http://schemas.microsoft.com/office/powerpoint/2010/main" val="3360482801"/>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Times New Roman" panose="02020603050405020304" pitchFamily="18" charset="0"/>
                <a:cs typeface="B Nazanin" panose="00000400000000000000" pitchFamily="2" charset="-78"/>
              </a:rPr>
              <a:t>3. </a:t>
            </a:r>
            <a:r>
              <a:rPr lang="fa-IR" sz="3200" dirty="0">
                <a:latin typeface="Times New Roman" panose="02020603050405020304" pitchFamily="18" charset="0"/>
                <a:cs typeface="B Nazanin" panose="00000400000000000000" pitchFamily="2" charset="-78"/>
              </a:rPr>
              <a:t>دسترسی طیفی دینامیک (پویا) مبتنی بر</a:t>
            </a:r>
            <a:r>
              <a:rPr lang="en-US" sz="3200" dirty="0">
                <a:latin typeface="Times New Roman" panose="02020603050405020304" pitchFamily="18" charset="0"/>
                <a:cs typeface="B Nazanin" panose="00000400000000000000" pitchFamily="2" charset="-78"/>
              </a:rPr>
              <a:t> Q-learning</a:t>
            </a:r>
            <a:r>
              <a:rPr lang="fa-IR" sz="3200" dirty="0">
                <a:latin typeface="Times New Roman" panose="02020603050405020304" pitchFamily="18" charset="0"/>
                <a:cs typeface="B Nazanin" panose="00000400000000000000" pitchFamily="2" charset="-78"/>
              </a:rPr>
              <a:t>توزیع شده </a:t>
            </a:r>
            <a:endParaRPr lang="en-US" sz="3200" dirty="0">
              <a:latin typeface="Times New Roman" panose="02020603050405020304" pitchFamily="18" charset="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Low" rtl="1"/>
            <a:r>
              <a:rPr lang="fa-IR" sz="2800" dirty="0" smtClean="0">
                <a:latin typeface="Times New Roman" panose="02020603050405020304" pitchFamily="18" charset="0"/>
                <a:cs typeface="B Nazanin" panose="00000400000000000000" pitchFamily="2" charset="-78"/>
              </a:rPr>
              <a:t>در</a:t>
            </a:r>
            <a:r>
              <a:rPr lang="en-US" sz="2800" dirty="0" smtClean="0">
                <a:latin typeface="Times New Roman" panose="02020603050405020304" pitchFamily="18" charset="0"/>
                <a:cs typeface="B Nazanin" panose="00000400000000000000" pitchFamily="2" charset="-78"/>
              </a:rPr>
              <a:t> </a:t>
            </a:r>
            <a:r>
              <a:rPr lang="en-US" sz="2800" dirty="0">
                <a:latin typeface="Times New Roman" panose="02020603050405020304" pitchFamily="18" charset="0"/>
                <a:cs typeface="B Nazanin" panose="00000400000000000000" pitchFamily="2" charset="-78"/>
              </a:rPr>
              <a:t>DSA </a:t>
            </a:r>
            <a:r>
              <a:rPr lang="fa-IR" sz="2800" dirty="0">
                <a:latin typeface="Times New Roman" panose="02020603050405020304" pitchFamily="18" charset="0"/>
                <a:cs typeface="B Nazanin" panose="00000400000000000000" pitchFamily="2" charset="-78"/>
              </a:rPr>
              <a:t>مبتنی بر یادگیری تقویتی توزیع شده</a:t>
            </a:r>
            <a:r>
              <a:rPr lang="en-US" sz="2800" dirty="0">
                <a:latin typeface="Times New Roman" panose="02020603050405020304" pitchFamily="18" charset="0"/>
                <a:cs typeface="B Nazanin" panose="00000400000000000000" pitchFamily="2" charset="-78"/>
              </a:rPr>
              <a:t> (RL) </a:t>
            </a:r>
            <a:r>
              <a:rPr lang="fa-IR" sz="2800" dirty="0">
                <a:latin typeface="Times New Roman" panose="02020603050405020304" pitchFamily="18" charset="0"/>
                <a:cs typeface="B Nazanin" panose="00000400000000000000" pitchFamily="2" charset="-78"/>
              </a:rPr>
              <a:t>خالص  وظیفه هر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یادگیری  در میان زیر کانال های موجود تنها از طریق آموزش و خطا، بدون تکرار پیچیده و بدون تبادل اطلاعات با دیگر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ها است ، مثلا </a:t>
            </a:r>
            <a:r>
              <a:rPr lang="en-US" sz="2800" dirty="0">
                <a:latin typeface="Times New Roman" panose="02020603050405020304" pitchFamily="18" charset="0"/>
                <a:cs typeface="B Nazanin" panose="00000400000000000000" pitchFamily="2" charset="-78"/>
              </a:rPr>
              <a:t>[7]</a:t>
            </a:r>
            <a:r>
              <a:rPr lang="fa-IR" sz="2800" dirty="0">
                <a:latin typeface="Times New Roman" panose="02020603050405020304" pitchFamily="18" charset="0"/>
                <a:cs typeface="B Nazanin" panose="00000400000000000000" pitchFamily="2" charset="-78"/>
              </a:rPr>
              <a:t>. به این ترتیب ،تکرار متناوب الگوها به صورت خودکار با استفاده از هوش مصنوعی توزیع شده بدون نیاز به دانش پیشین در یک محیط معین، ظاهر می شوند</a:t>
            </a:r>
            <a:r>
              <a:rPr lang="en-US" sz="2800" dirty="0">
                <a:latin typeface="Times New Roman" panose="02020603050405020304" pitchFamily="18" charset="0"/>
                <a:cs typeface="B Nazanin" panose="00000400000000000000" pitchFamily="2" charset="-78"/>
              </a:rPr>
              <a:t>.</a:t>
            </a:r>
          </a:p>
        </p:txBody>
      </p:sp>
      <p:sp>
        <p:nvSpPr>
          <p:cNvPr id="4" name="Slide Number Placeholder 3"/>
          <p:cNvSpPr>
            <a:spLocks noGrp="1"/>
          </p:cNvSpPr>
          <p:nvPr>
            <p:ph type="sldNum" sz="quarter" idx="12"/>
          </p:nvPr>
        </p:nvSpPr>
        <p:spPr/>
        <p:txBody>
          <a:bodyPr/>
          <a:lstStyle/>
          <a:p>
            <a:fld id="{0087BB5F-D0C1-46E8-9829-0437573FD97A}" type="slidenum">
              <a:rPr lang="en-US" smtClean="0"/>
              <a:t>14</a:t>
            </a:fld>
            <a:endParaRPr lang="en-US"/>
          </a:p>
        </p:txBody>
      </p:sp>
    </p:spTree>
    <p:extLst>
      <p:ext uri="{BB962C8B-B14F-4D97-AF65-F5344CB8AC3E}">
        <p14:creationId xmlns:p14="http://schemas.microsoft.com/office/powerpoint/2010/main" val="1698753466"/>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lstStyle/>
          <a:p>
            <a:pPr algn="ctr"/>
            <a:r>
              <a:rPr lang="fa-IR" b="1" dirty="0">
                <a:cs typeface="B Nazanin" panose="00000400000000000000" pitchFamily="2" charset="-78"/>
              </a:rPr>
              <a:t>3.1 یادگیری </a:t>
            </a:r>
            <a:r>
              <a:rPr lang="fa-IR" b="1" dirty="0" smtClean="0">
                <a:cs typeface="B Nazanin" panose="00000400000000000000" pitchFamily="2" charset="-78"/>
              </a:rPr>
              <a:t>تقویتی</a:t>
            </a:r>
            <a:endParaRPr lang="en-US" b="1" dirty="0">
              <a:cs typeface="B Nazanin" panose="00000400000000000000" pitchFamily="2" charset="-78"/>
            </a:endParaRPr>
          </a:p>
        </p:txBody>
      </p:sp>
      <p:sp>
        <p:nvSpPr>
          <p:cNvPr id="3" name="Content Placeholder 2"/>
          <p:cNvSpPr>
            <a:spLocks noGrp="1"/>
          </p:cNvSpPr>
          <p:nvPr>
            <p:ph idx="1"/>
          </p:nvPr>
        </p:nvSpPr>
        <p:spPr>
          <a:xfrm>
            <a:off x="2361631" y="1396061"/>
            <a:ext cx="8915400" cy="3777622"/>
          </a:xfrm>
        </p:spPr>
        <p:txBody>
          <a:bodyPr>
            <a:normAutofit/>
          </a:bodyPr>
          <a:lstStyle/>
          <a:p>
            <a:pPr algn="justLow" rtl="1"/>
            <a:r>
              <a:rPr lang="en-US" sz="2800" dirty="0" smtClean="0">
                <a:latin typeface="Times New Roman" panose="02020603050405020304" pitchFamily="18" charset="0"/>
                <a:cs typeface="B Nazanin" panose="00000400000000000000" pitchFamily="2" charset="-78"/>
              </a:rPr>
              <a:t>RL </a:t>
            </a:r>
            <a:r>
              <a:rPr lang="fa-IR" sz="2800" dirty="0">
                <a:latin typeface="Times New Roman" panose="02020603050405020304" pitchFamily="18" charset="0"/>
                <a:cs typeface="B Nazanin" panose="00000400000000000000" pitchFamily="2" charset="-78"/>
              </a:rPr>
              <a:t>نوعی از مدل یادگیری ماشین است که هدف آن یادگیری شرایط مطلوب استفاده از هر اقدام قابل دسترس در هر حالت از محیط، تنها از طریق آزمایش و خطا است [3]. شرایط مطلوب یک عمل توسط یک مقدار عددی شناخته شده به صورت </a:t>
            </a:r>
            <a:r>
              <a:rPr lang="en-US" sz="2800" dirty="0">
                <a:latin typeface="Times New Roman" panose="02020603050405020304" pitchFamily="18" charset="0"/>
                <a:cs typeface="B Nazanin" panose="00000400000000000000" pitchFamily="2" charset="-78"/>
              </a:rPr>
              <a:t>Q-value - </a:t>
            </a:r>
            <a:r>
              <a:rPr lang="fa-IR" sz="2800" dirty="0">
                <a:latin typeface="Times New Roman" panose="02020603050405020304" pitchFamily="18" charset="0"/>
                <a:cs typeface="B Nazanin" panose="00000400000000000000" pitchFamily="2" charset="-78"/>
              </a:rPr>
              <a:t>پاداش تجمعی مورد انتظار برای انجام یک اقدام خاص در یک حالت خاص، نشان داده شده است ، همانطور که در معادله زیر نشان داده شده است</a:t>
            </a:r>
            <a:r>
              <a:rPr lang="en-US" sz="2800" dirty="0">
                <a:latin typeface="Times New Roman" panose="02020603050405020304" pitchFamily="18" charset="0"/>
                <a:cs typeface="B Nazanin" panose="00000400000000000000" pitchFamily="2" charset="-78"/>
              </a:rPr>
              <a:t>: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628593" y="4510901"/>
            <a:ext cx="6034022" cy="1325563"/>
          </a:xfrm>
          <a:prstGeom prst="rect">
            <a:avLst/>
          </a:prstGeom>
          <a:noFill/>
          <a:ln>
            <a:noFill/>
          </a:ln>
        </p:spPr>
      </p:pic>
      <p:sp>
        <p:nvSpPr>
          <p:cNvPr id="7" name="Slide Number Placeholder 6"/>
          <p:cNvSpPr>
            <a:spLocks noGrp="1"/>
          </p:cNvSpPr>
          <p:nvPr>
            <p:ph type="sldNum" sz="quarter" idx="12"/>
          </p:nvPr>
        </p:nvSpPr>
        <p:spPr/>
        <p:txBody>
          <a:bodyPr/>
          <a:lstStyle/>
          <a:p>
            <a:fld id="{0087BB5F-D0C1-46E8-9829-0437573FD97A}" type="slidenum">
              <a:rPr lang="en-US" smtClean="0"/>
              <a:t>15</a:t>
            </a:fld>
            <a:endParaRPr lang="en-US"/>
          </a:p>
        </p:txBody>
      </p:sp>
    </p:spTree>
    <p:extLst>
      <p:ext uri="{BB962C8B-B14F-4D97-AF65-F5344CB8AC3E}">
        <p14:creationId xmlns:p14="http://schemas.microsoft.com/office/powerpoint/2010/main" val="147418971"/>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552" y="809767"/>
            <a:ext cx="8915400" cy="3777622"/>
          </a:xfrm>
        </p:spPr>
        <p:txBody>
          <a:bodyPr>
            <a:noAutofit/>
          </a:bodyPr>
          <a:lstStyle/>
          <a:p>
            <a:pPr algn="justLow" rtl="1"/>
            <a:r>
              <a:rPr lang="fa-IR" sz="2800" dirty="0">
                <a:latin typeface="Times New Roman" panose="02020603050405020304" pitchFamily="18" charset="0"/>
                <a:cs typeface="B Nazanin" panose="00000400000000000000" pitchFamily="2" charset="-78"/>
              </a:rPr>
              <a:t>کار یک الگوریتم</a:t>
            </a:r>
            <a:r>
              <a:rPr lang="en-US" sz="2800" dirty="0">
                <a:latin typeface="Times New Roman" panose="02020603050405020304" pitchFamily="18" charset="0"/>
                <a:cs typeface="B Nazanin" panose="00000400000000000000" pitchFamily="2" charset="-78"/>
              </a:rPr>
              <a:t> RL </a:t>
            </a:r>
            <a:r>
              <a:rPr lang="fa-IR" sz="2800" dirty="0">
                <a:latin typeface="Times New Roman" panose="02020603050405020304" pitchFamily="18" charset="0"/>
                <a:cs typeface="B Nazanin" panose="00000400000000000000" pitchFamily="2" charset="-78"/>
              </a:rPr>
              <a:t>برای برآورد </a:t>
            </a:r>
            <a:r>
              <a:rPr lang="en-US" sz="2800" dirty="0">
                <a:latin typeface="Times New Roman" panose="02020603050405020304" pitchFamily="18" charset="0"/>
                <a:cs typeface="B Nazanin" panose="00000400000000000000" pitchFamily="2" charset="-78"/>
              </a:rPr>
              <a:t>Q(s, a) </a:t>
            </a:r>
            <a:r>
              <a:rPr lang="fa-IR" sz="2800" dirty="0">
                <a:latin typeface="Times New Roman" panose="02020603050405020304" pitchFamily="18" charset="0"/>
                <a:cs typeface="B Nazanin" panose="00000400000000000000" pitchFamily="2" charset="-78"/>
              </a:rPr>
              <a:t>برای هر عمل در هر حالتی و سپس ذخیره در یک آرایه شناخته شده به عنوان جدول</a:t>
            </a:r>
            <a:r>
              <a:rPr lang="en-US" sz="2800" dirty="0">
                <a:latin typeface="Times New Roman" panose="02020603050405020304" pitchFamily="18" charset="0"/>
                <a:cs typeface="B Nazanin" panose="00000400000000000000" pitchFamily="2" charset="-78"/>
              </a:rPr>
              <a:t> Q </a:t>
            </a:r>
            <a:r>
              <a:rPr lang="fa-IR" sz="2800" dirty="0">
                <a:latin typeface="Times New Roman" panose="02020603050405020304" pitchFamily="18" charset="0"/>
                <a:cs typeface="B Nazanin" panose="00000400000000000000" pitchFamily="2" charset="-78"/>
              </a:rPr>
              <a:t>می باشد .در برخی موارد که در آن محیط نمی تواند توسط حالت ها ارائه شود، تنها فضای عمل و </a:t>
            </a:r>
            <a:r>
              <a:rPr lang="en-US" sz="2800" dirty="0">
                <a:latin typeface="Times New Roman" panose="02020603050405020304" pitchFamily="18" charset="0"/>
                <a:cs typeface="B Nazanin" panose="00000400000000000000" pitchFamily="2" charset="-78"/>
              </a:rPr>
              <a:t>Q-table</a:t>
            </a:r>
            <a:r>
              <a:rPr lang="fa-IR" sz="2800" dirty="0">
                <a:latin typeface="Times New Roman" panose="02020603050405020304" pitchFamily="18" charset="0"/>
                <a:cs typeface="B Nazanin" panose="00000400000000000000" pitchFamily="2" charset="-78"/>
              </a:rPr>
              <a:t> 1 بعدی </a:t>
            </a:r>
            <a:r>
              <a:rPr lang="en-US" sz="2800" dirty="0">
                <a:latin typeface="Times New Roman" panose="02020603050405020304" pitchFamily="18" charset="0"/>
                <a:cs typeface="B Nazanin" panose="00000400000000000000" pitchFamily="2" charset="-78"/>
              </a:rPr>
              <a:t>Q(a)</a:t>
            </a:r>
            <a:r>
              <a:rPr lang="fa-IR" sz="2800" dirty="0">
                <a:latin typeface="Times New Roman" panose="02020603050405020304" pitchFamily="18" charset="0"/>
                <a:cs typeface="B Nazanin" panose="00000400000000000000" pitchFamily="2" charset="-78"/>
              </a:rPr>
              <a:t> می تواند در نظر گرفته شود [18]. کار الگوریتم</a:t>
            </a:r>
            <a:r>
              <a:rPr lang="en-US" sz="2800" dirty="0">
                <a:latin typeface="Times New Roman" panose="02020603050405020304" pitchFamily="18" charset="0"/>
                <a:cs typeface="B Nazanin" panose="00000400000000000000" pitchFamily="2" charset="-78"/>
              </a:rPr>
              <a:t> RL </a:t>
            </a:r>
            <a:r>
              <a:rPr lang="fa-IR" sz="2800" dirty="0">
                <a:latin typeface="Times New Roman" panose="02020603050405020304" pitchFamily="18" charset="0"/>
                <a:cs typeface="B Nazanin" panose="00000400000000000000" pitchFamily="2" charset="-78"/>
              </a:rPr>
              <a:t> سپس ساده تر می شود؛ هدف آن برآورد مقدار مورد انتظار تنها یک پاداش برای هر عمل در دسترس برای عامل یادگیری است</a:t>
            </a:r>
            <a:r>
              <a:rPr lang="en-US" sz="2800" dirty="0">
                <a:latin typeface="Times New Roman" panose="02020603050405020304" pitchFamily="18" charset="0"/>
                <a:cs typeface="B Nazanin" panose="00000400000000000000" pitchFamily="2" charset="-78"/>
              </a:rPr>
              <a:t>:</a:t>
            </a:r>
          </a:p>
          <a:p>
            <a:pPr algn="justLow" rtl="1"/>
            <a:endParaRPr lang="fa-IR" sz="2800" dirty="0" smtClean="0">
              <a:latin typeface="Times New Roman" panose="02020603050405020304" pitchFamily="18" charset="0"/>
              <a:cs typeface="B Nazanin" panose="00000400000000000000" pitchFamily="2" charset="-78"/>
            </a:endParaRPr>
          </a:p>
          <a:p>
            <a:pPr algn="justLow" rtl="1"/>
            <a:endParaRPr lang="fa-IR" sz="2800" dirty="0">
              <a:latin typeface="Times New Roman" panose="02020603050405020304" pitchFamily="18" charset="0"/>
              <a:cs typeface="B Nazanin" panose="00000400000000000000" pitchFamily="2" charset="-78"/>
            </a:endParaRPr>
          </a:p>
          <a:p>
            <a:pPr algn="justLow" rtl="1"/>
            <a:r>
              <a:rPr lang="fa-IR" sz="2800" dirty="0" smtClean="0">
                <a:latin typeface="Times New Roman" panose="02020603050405020304" pitchFamily="18" charset="0"/>
                <a:cs typeface="B Nazanin" panose="00000400000000000000" pitchFamily="2" charset="-78"/>
              </a:rPr>
              <a:t>این </a:t>
            </a:r>
            <a:r>
              <a:rPr lang="fa-IR" sz="2800" dirty="0">
                <a:latin typeface="Times New Roman" panose="02020603050405020304" pitchFamily="18" charset="0"/>
                <a:cs typeface="B Nazanin" panose="00000400000000000000" pitchFamily="2" charset="-78"/>
              </a:rPr>
              <a:t>نیز برای</a:t>
            </a:r>
            <a:r>
              <a:rPr lang="en-US" sz="2800" dirty="0">
                <a:latin typeface="Times New Roman" panose="02020603050405020304" pitchFamily="18" charset="0"/>
                <a:cs typeface="B Nazanin" panose="00000400000000000000" pitchFamily="2" charset="-78"/>
              </a:rPr>
              <a:t> DSA </a:t>
            </a:r>
            <a:r>
              <a:rPr lang="fa-IR" sz="2800" dirty="0">
                <a:latin typeface="Times New Roman" panose="02020603050405020304" pitchFamily="18" charset="0"/>
                <a:cs typeface="B Nazanin" panose="00000400000000000000" pitchFamily="2" charset="-78"/>
              </a:rPr>
              <a:t>مبتنی بر</a:t>
            </a:r>
            <a:r>
              <a:rPr lang="en-US" sz="2800" dirty="0">
                <a:latin typeface="Times New Roman" panose="02020603050405020304" pitchFamily="18" charset="0"/>
                <a:cs typeface="B Nazanin" panose="00000400000000000000" pitchFamily="2" charset="-78"/>
              </a:rPr>
              <a:t> Q-learning </a:t>
            </a:r>
            <a:r>
              <a:rPr lang="fa-IR" sz="2800" dirty="0">
                <a:latin typeface="Times New Roman" panose="02020603050405020304" pitchFamily="18" charset="0"/>
                <a:cs typeface="B Nazanin" panose="00000400000000000000" pitchFamily="2" charset="-78"/>
              </a:rPr>
              <a:t>در سیستم های سلولی قابل اجراست ، مانند</a:t>
            </a:r>
            <a:r>
              <a:rPr lang="en-US" sz="2800" dirty="0">
                <a:latin typeface="Times New Roman" panose="02020603050405020304" pitchFamily="18" charset="0"/>
                <a:cs typeface="B Nazanin" panose="00000400000000000000" pitchFamily="2" charset="-78"/>
              </a:rPr>
              <a:t>[7] [19] [20]</a:t>
            </a:r>
            <a:r>
              <a:rPr lang="fa-IR" sz="2800" dirty="0">
                <a:latin typeface="Times New Roman" panose="02020603050405020304" pitchFamily="18" charset="0"/>
                <a:cs typeface="B Nazanin" panose="00000400000000000000" pitchFamily="2" charset="-78"/>
              </a:rPr>
              <a:t> .</a:t>
            </a:r>
            <a:endParaRPr lang="en-US" sz="2800" dirty="0">
              <a:latin typeface="Times New Roman" panose="02020603050405020304" pitchFamily="18" charset="0"/>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3827429" y="3646761"/>
            <a:ext cx="6013009" cy="775114"/>
          </a:xfrm>
          <a:prstGeom prst="rect">
            <a:avLst/>
          </a:prstGeom>
        </p:spPr>
      </p:pic>
      <p:sp>
        <p:nvSpPr>
          <p:cNvPr id="5" name="Slide Number Placeholder 4"/>
          <p:cNvSpPr>
            <a:spLocks noGrp="1"/>
          </p:cNvSpPr>
          <p:nvPr>
            <p:ph type="sldNum" sz="quarter" idx="12"/>
          </p:nvPr>
        </p:nvSpPr>
        <p:spPr/>
        <p:txBody>
          <a:bodyPr/>
          <a:lstStyle/>
          <a:p>
            <a:fld id="{0087BB5F-D0C1-46E8-9829-0437573FD97A}" type="slidenum">
              <a:rPr lang="en-US" smtClean="0"/>
              <a:t>16</a:t>
            </a:fld>
            <a:endParaRPr lang="en-US"/>
          </a:p>
        </p:txBody>
      </p:sp>
    </p:spTree>
    <p:extLst>
      <p:ext uri="{BB962C8B-B14F-4D97-AF65-F5344CB8AC3E}">
        <p14:creationId xmlns:p14="http://schemas.microsoft.com/office/powerpoint/2010/main" val="3105276335"/>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a:cs typeface="B Nazanin" panose="00000400000000000000" pitchFamily="2" charset="-78"/>
              </a:rPr>
              <a:t>3.2 </a:t>
            </a:r>
            <a:r>
              <a:rPr lang="en-US" sz="3200" dirty="0">
                <a:cs typeface="B Nazanin" panose="00000400000000000000" pitchFamily="2" charset="-78"/>
              </a:rPr>
              <a:t> Q-learning</a:t>
            </a:r>
            <a:r>
              <a:rPr lang="fa-IR" sz="3200" dirty="0">
                <a:cs typeface="B Nazanin" panose="00000400000000000000" pitchFamily="2" charset="-78"/>
              </a:rPr>
              <a:t> توزیع شده ی بیطرف </a:t>
            </a:r>
            <a:r>
              <a:rPr lang="en-US" sz="3200" dirty="0">
                <a:cs typeface="B Nazanin" panose="00000400000000000000" pitchFamily="2" charset="-78"/>
              </a:rPr>
              <a:t/>
            </a:r>
            <a:br>
              <a:rPr lang="en-US" sz="3200" dirty="0">
                <a:cs typeface="B Nazanin" panose="00000400000000000000" pitchFamily="2" charset="-78"/>
              </a:rPr>
            </a:br>
            <a:endParaRPr lang="en-US" sz="3200" dirty="0">
              <a:cs typeface="B Nazanin" panose="00000400000000000000" pitchFamily="2" charset="-78"/>
            </a:endParaRPr>
          </a:p>
        </p:txBody>
      </p:sp>
      <p:sp>
        <p:nvSpPr>
          <p:cNvPr id="3" name="Content Placeholder 2"/>
          <p:cNvSpPr>
            <a:spLocks noGrp="1"/>
          </p:cNvSpPr>
          <p:nvPr>
            <p:ph idx="1"/>
          </p:nvPr>
        </p:nvSpPr>
        <p:spPr>
          <a:xfrm>
            <a:off x="2480030" y="1492155"/>
            <a:ext cx="8915400" cy="3777622"/>
          </a:xfrm>
        </p:spPr>
        <p:txBody>
          <a:bodyPr>
            <a:normAutofit/>
          </a:bodyPr>
          <a:lstStyle/>
          <a:p>
            <a:pPr algn="justLow" rtl="1"/>
            <a:r>
              <a:rPr lang="fa-IR" sz="2400" dirty="0" smtClean="0">
                <a:latin typeface="Times New Roman" panose="02020603050405020304" pitchFamily="18" charset="0"/>
                <a:cs typeface="B Nazanin" panose="00000400000000000000" pitchFamily="2" charset="-78"/>
              </a:rPr>
              <a:t>یکی </a:t>
            </a:r>
            <a:r>
              <a:rPr lang="fa-IR" sz="2400" dirty="0">
                <a:latin typeface="Times New Roman" panose="02020603050405020304" pitchFamily="18" charset="0"/>
                <a:cs typeface="B Nazanin" panose="00000400000000000000" pitchFamily="2" charset="-78"/>
              </a:rPr>
              <a:t>از رایجترین الگوریتم های  </a:t>
            </a:r>
            <a:r>
              <a:rPr lang="en-US" sz="2400" dirty="0">
                <a:latin typeface="Times New Roman" panose="02020603050405020304" pitchFamily="18" charset="0"/>
                <a:cs typeface="B Nazanin" panose="00000400000000000000" pitchFamily="2" charset="-78"/>
              </a:rPr>
              <a:t>RL</a:t>
            </a:r>
            <a:r>
              <a:rPr lang="fa-IR" sz="2400" dirty="0">
                <a:latin typeface="Times New Roman" panose="02020603050405020304" pitchFamily="18" charset="0"/>
                <a:cs typeface="B Nazanin" panose="00000400000000000000" pitchFamily="2" charset="-78"/>
              </a:rPr>
              <a:t> مورد استفاده </a:t>
            </a:r>
            <a:r>
              <a:rPr lang="en-US" sz="2400" dirty="0">
                <a:latin typeface="Times New Roman" panose="02020603050405020304" pitchFamily="18" charset="0"/>
                <a:cs typeface="B Nazanin" panose="00000400000000000000" pitchFamily="2" charset="-78"/>
              </a:rPr>
              <a:t>Q-learning </a:t>
            </a:r>
            <a:r>
              <a:rPr lang="fa-IR" sz="2400" dirty="0">
                <a:latin typeface="Times New Roman" panose="02020603050405020304" pitchFamily="18" charset="0"/>
                <a:cs typeface="B Nazanin" panose="00000400000000000000" pitchFamily="2" charset="-78"/>
              </a:rPr>
              <a:t>است [8]. به طور خاص، یک نوع </a:t>
            </a:r>
            <a:r>
              <a:rPr lang="fa-IR" sz="2400" dirty="0" smtClean="0">
                <a:latin typeface="Times New Roman" panose="02020603050405020304" pitchFamily="18" charset="0"/>
                <a:cs typeface="B Nazanin" panose="00000400000000000000" pitchFamily="2" charset="-78"/>
              </a:rPr>
              <a:t>ساده بی طرف </a:t>
            </a:r>
            <a:r>
              <a:rPr lang="fa-IR" sz="2400" dirty="0">
                <a:latin typeface="Times New Roman" panose="02020603050405020304" pitchFamily="18" charset="0"/>
                <a:cs typeface="B Nazanin" panose="00000400000000000000" pitchFamily="2" charset="-78"/>
              </a:rPr>
              <a:t>این الگوریتم، همانطور که در [18] فرموله شده است، نشان می دهد که برای چندین </a:t>
            </a:r>
            <a:r>
              <a:rPr lang="fa-IR" sz="2400" dirty="0" smtClean="0">
                <a:latin typeface="Times New Roman" panose="02020603050405020304" pitchFamily="18" charset="0"/>
                <a:cs typeface="B Nazanin" panose="00000400000000000000" pitchFamily="2" charset="-78"/>
              </a:rPr>
              <a:t>مساله یادگیری </a:t>
            </a:r>
            <a:r>
              <a:rPr lang="fa-IR" sz="2400" dirty="0">
                <a:latin typeface="Times New Roman" panose="02020603050405020304" pitchFamily="18" charset="0"/>
                <a:cs typeface="B Nazanin" panose="00000400000000000000" pitchFamily="2" charset="-78"/>
              </a:rPr>
              <a:t>توزیع شده</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موثر است، مثلا </a:t>
            </a:r>
            <a:r>
              <a:rPr lang="en-US" sz="2400" dirty="0">
                <a:latin typeface="Times New Roman" panose="02020603050405020304" pitchFamily="18" charset="0"/>
                <a:cs typeface="B Nazanin" panose="00000400000000000000" pitchFamily="2" charset="-78"/>
              </a:rPr>
              <a:t>[7] [19] [20]</a:t>
            </a:r>
            <a:r>
              <a:rPr lang="fa-IR" sz="2400" dirty="0">
                <a:latin typeface="Times New Roman" panose="02020603050405020304" pitchFamily="18" charset="0"/>
                <a:cs typeface="B Nazanin" panose="00000400000000000000" pitchFamily="2" charset="-78"/>
              </a:rPr>
              <a:t>. </a:t>
            </a:r>
            <a:endParaRPr lang="en-US" sz="2400" dirty="0">
              <a:latin typeface="Times New Roman" panose="02020603050405020304" pitchFamily="18" charset="0"/>
              <a:cs typeface="B Nazanin" panose="00000400000000000000" pitchFamily="2" charset="-78"/>
            </a:endParaRPr>
          </a:p>
          <a:p>
            <a:pPr algn="justLow" rtl="1"/>
            <a:r>
              <a:rPr lang="fa-IR" sz="2400" dirty="0">
                <a:latin typeface="Times New Roman" panose="02020603050405020304" pitchFamily="18" charset="0"/>
                <a:cs typeface="B Nazanin" panose="00000400000000000000" pitchFamily="2" charset="-78"/>
              </a:rPr>
              <a:t>هر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یک جدول-</a:t>
            </a:r>
            <a:r>
              <a:rPr lang="en-US" sz="2400" dirty="0">
                <a:latin typeface="Times New Roman" panose="02020603050405020304" pitchFamily="18" charset="0"/>
                <a:cs typeface="B Nazanin" panose="00000400000000000000" pitchFamily="2" charset="-78"/>
              </a:rPr>
              <a:t>Q  Q(a)</a:t>
            </a:r>
            <a:r>
              <a:rPr lang="fa-IR" sz="2400" dirty="0">
                <a:latin typeface="Times New Roman" panose="02020603050405020304" pitchFamily="18" charset="0"/>
                <a:cs typeface="B Nazanin" panose="00000400000000000000" pitchFamily="2" charset="-78"/>
              </a:rPr>
              <a:t> را حفظ می کند به طوری که هر زیر کانال</a:t>
            </a:r>
            <a:r>
              <a:rPr lang="en-US" sz="2400" dirty="0">
                <a:latin typeface="Times New Roman" panose="02020603050405020304" pitchFamily="18" charset="0"/>
                <a:cs typeface="B Nazanin" panose="00000400000000000000" pitchFamily="2" charset="-78"/>
              </a:rPr>
              <a:t> a </a:t>
            </a:r>
            <a:r>
              <a:rPr lang="fa-IR" sz="2400" dirty="0">
                <a:latin typeface="Times New Roman" panose="02020603050405020304" pitchFamily="18" charset="0"/>
                <a:cs typeface="B Nazanin" panose="00000400000000000000" pitchFamily="2" charset="-78"/>
              </a:rPr>
              <a:t>دارای</a:t>
            </a:r>
            <a:r>
              <a:rPr lang="en-US" sz="2400" dirty="0">
                <a:latin typeface="Times New Roman" panose="02020603050405020304" pitchFamily="18" charset="0"/>
                <a:cs typeface="B Nazanin" panose="00000400000000000000" pitchFamily="2" charset="-78"/>
              </a:rPr>
              <a:t> Q-Value </a:t>
            </a:r>
            <a:r>
              <a:rPr lang="fa-IR" sz="2400" dirty="0">
                <a:latin typeface="Times New Roman" panose="02020603050405020304" pitchFamily="18" charset="0"/>
                <a:cs typeface="B Nazanin" panose="00000400000000000000" pitchFamily="2" charset="-78"/>
              </a:rPr>
              <a:t>مرتبط با آن است</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به محض ورود هر فایل ،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 یا یک زیر کانال را برای انتقال آن اختصاص داده یا آن را اگر تمام زیر کانال ها اشغال شده باشند بلوکه می کند</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این تصمیم می گیرد که کدام زیر کانال براساس جدول </a:t>
            </a:r>
            <a:r>
              <a:rPr lang="en-US" sz="2400" dirty="0">
                <a:latin typeface="Times New Roman" panose="02020603050405020304" pitchFamily="18" charset="0"/>
                <a:cs typeface="B Nazanin" panose="00000400000000000000" pitchFamily="2" charset="-78"/>
              </a:rPr>
              <a:t>Q</a:t>
            </a:r>
            <a:r>
              <a:rPr lang="fa-IR" sz="2400" dirty="0">
                <a:latin typeface="Times New Roman" panose="02020603050405020304" pitchFamily="18" charset="0"/>
                <a:cs typeface="B Nazanin" panose="00000400000000000000" pitchFamily="2" charset="-78"/>
              </a:rPr>
              <a:t> فعلی و استراتژی انتخاب عمل حریصانه توسط معادله زیر تعیین شود</a:t>
            </a:r>
            <a:r>
              <a:rPr lang="en-US" sz="2400" dirty="0">
                <a:latin typeface="Times New Roman" panose="02020603050405020304" pitchFamily="18" charset="0"/>
                <a:cs typeface="B Nazanin" panose="00000400000000000000" pitchFamily="2" charset="-78"/>
              </a:rPr>
              <a:t>: </a:t>
            </a:r>
          </a:p>
          <a:p>
            <a:pPr algn="justLow"/>
            <a:endParaRPr lang="en-US" sz="2400" dirty="0">
              <a:latin typeface="Times New Roman" panose="02020603050405020304" pitchFamily="18" charset="0"/>
              <a:cs typeface="B Nazanin" panose="00000400000000000000" pitchFamily="2" charset="-78"/>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760972" y="5128233"/>
            <a:ext cx="4605106" cy="701104"/>
          </a:xfrm>
          <a:prstGeom prst="rect">
            <a:avLst/>
          </a:prstGeom>
          <a:noFill/>
          <a:ln>
            <a:noFill/>
          </a:ln>
        </p:spPr>
      </p:pic>
      <p:sp>
        <p:nvSpPr>
          <p:cNvPr id="6" name="Slide Number Placeholder 5"/>
          <p:cNvSpPr>
            <a:spLocks noGrp="1"/>
          </p:cNvSpPr>
          <p:nvPr>
            <p:ph type="sldNum" sz="quarter" idx="12"/>
          </p:nvPr>
        </p:nvSpPr>
        <p:spPr/>
        <p:txBody>
          <a:bodyPr/>
          <a:lstStyle/>
          <a:p>
            <a:fld id="{0087BB5F-D0C1-46E8-9829-0437573FD97A}" type="slidenum">
              <a:rPr lang="en-US" smtClean="0"/>
              <a:t>17</a:t>
            </a:fld>
            <a:endParaRPr lang="en-US"/>
          </a:p>
        </p:txBody>
      </p:sp>
    </p:spTree>
    <p:extLst>
      <p:ext uri="{BB962C8B-B14F-4D97-AF65-F5344CB8AC3E}">
        <p14:creationId xmlns:p14="http://schemas.microsoft.com/office/powerpoint/2010/main" val="4428288"/>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8962" y="1740958"/>
            <a:ext cx="8915400" cy="3777622"/>
          </a:xfrm>
        </p:spPr>
        <p:txBody>
          <a:bodyPr>
            <a:normAutofit/>
          </a:bodyPr>
          <a:lstStyle/>
          <a:p>
            <a:pPr algn="justLow" rtl="1"/>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مقادیر </a:t>
            </a:r>
            <a:r>
              <a:rPr lang="en-US" sz="2800" dirty="0">
                <a:latin typeface="Times New Roman" panose="02020603050405020304" pitchFamily="18" charset="0"/>
                <a:cs typeface="B Nazanin" panose="00000400000000000000" pitchFamily="2" charset="-78"/>
              </a:rPr>
              <a:t>Q-tables </a:t>
            </a:r>
            <a:r>
              <a:rPr lang="fa-IR" sz="2800" dirty="0">
                <a:latin typeface="Times New Roman" panose="02020603050405020304" pitchFamily="18" charset="0"/>
                <a:cs typeface="B Nazanin" panose="00000400000000000000" pitchFamily="2" charset="-78"/>
              </a:rPr>
              <a:t> با صفر مقدار دهی اولیه می شوند بنابراین تمام</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ها با انتخاب یکسان از میان تمام زیر کانالهای موجود شروع به یادگیری می کنند</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یک </a:t>
            </a:r>
            <a:r>
              <a:rPr lang="en-US" sz="2800" dirty="0">
                <a:latin typeface="Times New Roman" panose="02020603050405020304" pitchFamily="18" charset="0"/>
                <a:cs typeface="B Nazanin" panose="00000400000000000000" pitchFamily="2" charset="-78"/>
              </a:rPr>
              <a:t>Q-table </a:t>
            </a:r>
            <a:r>
              <a:rPr lang="fa-IR" sz="2800" dirty="0">
                <a:latin typeface="Times New Roman" panose="02020603050405020304" pitchFamily="18" charset="0"/>
                <a:cs typeface="B Nazanin" panose="00000400000000000000" pitchFamily="2" charset="-78"/>
              </a:rPr>
              <a:t>توسط یک</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هر بار که آن تلاش می کند یک زیر کانال را </a:t>
            </a:r>
            <a:r>
              <a:rPr lang="fa-IR" sz="2800" dirty="0" smtClean="0">
                <a:latin typeface="Times New Roman" panose="02020603050405020304" pitchFamily="18" charset="0"/>
                <a:cs typeface="B Nazanin" panose="00000400000000000000" pitchFamily="2" charset="-78"/>
              </a:rPr>
              <a:t>برای </a:t>
            </a:r>
            <a:r>
              <a:rPr lang="fa-IR" sz="2800" dirty="0">
                <a:latin typeface="Times New Roman" panose="02020603050405020304" pitchFamily="18" charset="0"/>
                <a:cs typeface="B Nazanin" panose="00000400000000000000" pitchFamily="2" charset="-78"/>
              </a:rPr>
              <a:t>یک انتقال فایل به صورت یک تقویت مثبت یا منفی اختصاص دهد به روز می شود. معادله به روز رسانی بازگشتی برای آموزش </a:t>
            </a:r>
            <a:r>
              <a:rPr lang="en-US" sz="2800" dirty="0">
                <a:latin typeface="Times New Roman" panose="02020603050405020304" pitchFamily="18" charset="0"/>
                <a:cs typeface="B Nazanin" panose="00000400000000000000" pitchFamily="2" charset="-78"/>
              </a:rPr>
              <a:t>Q-learning </a:t>
            </a:r>
            <a:r>
              <a:rPr lang="fa-IR" sz="2800" dirty="0">
                <a:latin typeface="Times New Roman" panose="02020603050405020304" pitchFamily="18" charset="0"/>
                <a:cs typeface="B Nazanin" panose="00000400000000000000" pitchFamily="2" charset="-78"/>
              </a:rPr>
              <a:t> بی طرف، همانطور که در [18] تعریف شده ، در زیر آمده است</a:t>
            </a:r>
            <a:r>
              <a:rPr lang="en-US" sz="2800" dirty="0" smtClean="0">
                <a:latin typeface="Times New Roman" panose="02020603050405020304" pitchFamily="18" charset="0"/>
                <a:cs typeface="B Nazanin" panose="00000400000000000000" pitchFamily="2" charset="-78"/>
              </a:rPr>
              <a:t>:</a:t>
            </a:r>
            <a:r>
              <a:rPr lang="fa-IR" sz="2800" dirty="0" smtClean="0">
                <a:latin typeface="Times New Roman" panose="02020603050405020304" pitchFamily="18" charset="0"/>
                <a:cs typeface="B Nazanin" panose="00000400000000000000" pitchFamily="2" charset="-78"/>
              </a:rPr>
              <a:t> </a:t>
            </a:r>
          </a:p>
          <a:p>
            <a:pPr algn="justLow" rtl="1"/>
            <a:endParaRPr lang="en-US" sz="2800" dirty="0">
              <a:latin typeface="Times New Roman" panose="02020603050405020304" pitchFamily="18" charset="0"/>
              <a:cs typeface="B Nazanin" panose="00000400000000000000" pitchFamily="2" charset="-78"/>
            </a:endParaRPr>
          </a:p>
        </p:txBody>
      </p:sp>
      <p:pic>
        <p:nvPicPr>
          <p:cNvPr id="10" name="Picture 9"/>
          <p:cNvPicPr/>
          <p:nvPr/>
        </p:nvPicPr>
        <p:blipFill>
          <a:blip r:embed="rId2">
            <a:extLst>
              <a:ext uri="{28A0092B-C50C-407E-A947-70E740481C1C}">
                <a14:useLocalDpi xmlns:a14="http://schemas.microsoft.com/office/drawing/2010/main" val="0"/>
              </a:ext>
            </a:extLst>
          </a:blip>
          <a:srcRect/>
          <a:stretch>
            <a:fillRect/>
          </a:stretch>
        </p:blipFill>
        <p:spPr bwMode="auto">
          <a:xfrm>
            <a:off x="3629195" y="5125938"/>
            <a:ext cx="5255497" cy="785284"/>
          </a:xfrm>
          <a:prstGeom prst="rect">
            <a:avLst/>
          </a:prstGeom>
          <a:noFill/>
          <a:ln>
            <a:noFill/>
          </a:ln>
        </p:spPr>
      </p:pic>
      <p:sp>
        <p:nvSpPr>
          <p:cNvPr id="8" name="Slide Number Placeholder 7"/>
          <p:cNvSpPr>
            <a:spLocks noGrp="1"/>
          </p:cNvSpPr>
          <p:nvPr>
            <p:ph type="sldNum" sz="quarter" idx="12"/>
          </p:nvPr>
        </p:nvSpPr>
        <p:spPr/>
        <p:txBody>
          <a:bodyPr/>
          <a:lstStyle/>
          <a:p>
            <a:fld id="{0087BB5F-D0C1-46E8-9829-0437573FD97A}" type="slidenum">
              <a:rPr lang="en-US" smtClean="0"/>
              <a:t>18</a:t>
            </a:fld>
            <a:endParaRPr lang="en-US"/>
          </a:p>
        </p:txBody>
      </p:sp>
    </p:spTree>
    <p:extLst>
      <p:ext uri="{BB962C8B-B14F-4D97-AF65-F5344CB8AC3E}">
        <p14:creationId xmlns:p14="http://schemas.microsoft.com/office/powerpoint/2010/main" val="276862835"/>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8269" y="1110019"/>
            <a:ext cx="8915400" cy="4976882"/>
          </a:xfrm>
        </p:spPr>
        <p:txBody>
          <a:bodyPr>
            <a:normAutofit/>
          </a:bodyPr>
          <a:lstStyle/>
          <a:p>
            <a:pPr marL="0" indent="0" algn="justLow" rtl="1">
              <a:buNone/>
            </a:pPr>
            <a:r>
              <a:rPr lang="fa-IR" sz="2800" dirty="0">
                <a:latin typeface="Times New Roman" panose="02020603050405020304" pitchFamily="18" charset="0"/>
                <a:cs typeface="B Nazanin" panose="00000400000000000000" pitchFamily="2" charset="-78"/>
              </a:rPr>
              <a:t>تابع پاداش، که عموما برای طیف گسترده ای از مشکلات</a:t>
            </a:r>
            <a:r>
              <a:rPr lang="en-US" sz="2800" dirty="0">
                <a:latin typeface="Times New Roman" panose="02020603050405020304" pitchFamily="18" charset="0"/>
                <a:cs typeface="B Nazanin" panose="00000400000000000000" pitchFamily="2" charset="-78"/>
              </a:rPr>
              <a:t> RL </a:t>
            </a:r>
            <a:r>
              <a:rPr lang="fa-IR" sz="2800" dirty="0">
                <a:latin typeface="Times New Roman" panose="02020603050405020304" pitchFamily="18" charset="0"/>
                <a:cs typeface="B Nazanin" panose="00000400000000000000" pitchFamily="2" charset="-78"/>
              </a:rPr>
              <a:t>قابل اجرا است و با موفقیت برای مسائل</a:t>
            </a:r>
            <a:r>
              <a:rPr lang="en-US" sz="2800" dirty="0">
                <a:latin typeface="Times New Roman" panose="02020603050405020304" pitchFamily="18" charset="0"/>
                <a:cs typeface="B Nazanin" panose="00000400000000000000" pitchFamily="2" charset="-78"/>
              </a:rPr>
              <a:t> DSA </a:t>
            </a:r>
            <a:r>
              <a:rPr lang="fa-IR" sz="2800" dirty="0">
                <a:latin typeface="Times New Roman" panose="02020603050405020304" pitchFamily="18" charset="0"/>
                <a:cs typeface="B Nazanin" panose="00000400000000000000" pitchFamily="2" charset="-78"/>
              </a:rPr>
              <a:t>در گذشته مورد استفاده قرار گرفته است [4] [7]، دو مقدار را باز می گرداند</a:t>
            </a:r>
            <a:r>
              <a:rPr lang="en-US" sz="2800" dirty="0" smtClean="0">
                <a:latin typeface="Times New Roman" panose="02020603050405020304" pitchFamily="18" charset="0"/>
                <a:cs typeface="B Nazanin" panose="00000400000000000000" pitchFamily="2" charset="-78"/>
              </a:rPr>
              <a:t>:</a:t>
            </a:r>
            <a:endParaRPr lang="fa-IR" sz="2800" dirty="0" smtClean="0">
              <a:latin typeface="Times New Roman" panose="02020603050405020304" pitchFamily="18" charset="0"/>
              <a:cs typeface="B Nazanin" panose="00000400000000000000" pitchFamily="2" charset="-78"/>
            </a:endParaRPr>
          </a:p>
          <a:p>
            <a:pPr marL="0" indent="0" algn="justLow" rtl="1">
              <a:buNone/>
            </a:pPr>
            <a:endParaRPr lang="en-US" sz="2800" dirty="0">
              <a:latin typeface="Times New Roman" panose="02020603050405020304" pitchFamily="18" charset="0"/>
              <a:cs typeface="B Nazanin" panose="00000400000000000000" pitchFamily="2" charset="-78"/>
            </a:endParaRPr>
          </a:p>
          <a:p>
            <a:pPr marL="914400" lvl="2" indent="0" algn="justLow" rtl="1">
              <a:buNone/>
            </a:pPr>
            <a:r>
              <a:rPr lang="en-US" sz="2400" dirty="0">
                <a:latin typeface="Times New Roman" panose="02020603050405020304" pitchFamily="18" charset="0"/>
                <a:cs typeface="B Nazanin" panose="00000400000000000000" pitchFamily="2" charset="-78"/>
              </a:rPr>
              <a:t>r = -1 </a:t>
            </a:r>
            <a:r>
              <a:rPr lang="fa-IR" sz="2400" dirty="0">
                <a:latin typeface="Times New Roman" panose="02020603050405020304" pitchFamily="18" charset="0"/>
                <a:cs typeface="B Nazanin" panose="00000400000000000000" pitchFamily="2" charset="-78"/>
              </a:rPr>
              <a:t>(تقویت منفی) ، اگر انتقال فایل به علت</a:t>
            </a:r>
            <a:r>
              <a:rPr lang="en-US" sz="2400" dirty="0">
                <a:latin typeface="Times New Roman" panose="02020603050405020304" pitchFamily="18" charset="0"/>
                <a:cs typeface="B Nazanin" panose="00000400000000000000" pitchFamily="2" charset="-78"/>
              </a:rPr>
              <a:t> SINR </a:t>
            </a:r>
            <a:r>
              <a:rPr lang="fa-IR" sz="2400" dirty="0">
                <a:latin typeface="Times New Roman" panose="02020603050405020304" pitchFamily="18" charset="0"/>
                <a:cs typeface="B Nazanin" panose="00000400000000000000" pitchFamily="2" charset="-78"/>
              </a:rPr>
              <a:t>ناکافی در زیر کانال انتخابی شکست خورده باشد</a:t>
            </a:r>
            <a:r>
              <a:rPr lang="en-US" sz="2400" dirty="0" smtClean="0">
                <a:latin typeface="Times New Roman" panose="02020603050405020304" pitchFamily="18" charset="0"/>
                <a:cs typeface="B Nazanin" panose="00000400000000000000" pitchFamily="2" charset="-78"/>
              </a:rPr>
              <a:t>.</a:t>
            </a:r>
            <a:endParaRPr lang="fa-IR" sz="2400" dirty="0" smtClean="0">
              <a:latin typeface="Times New Roman" panose="02020603050405020304" pitchFamily="18" charset="0"/>
              <a:cs typeface="B Nazanin" panose="00000400000000000000" pitchFamily="2" charset="-78"/>
            </a:endParaRPr>
          </a:p>
          <a:p>
            <a:pPr marL="914400" lvl="2" indent="0" algn="justLow" rtl="1">
              <a:buNone/>
            </a:pPr>
            <a:endParaRPr lang="fa-IR" sz="2400" dirty="0">
              <a:latin typeface="Times New Roman" panose="02020603050405020304" pitchFamily="18" charset="0"/>
              <a:cs typeface="B Nazanin" panose="00000400000000000000" pitchFamily="2" charset="-78"/>
            </a:endParaRPr>
          </a:p>
          <a:p>
            <a:pPr marL="914400" lvl="2" indent="0" algn="justLow" rtl="1">
              <a:buNone/>
            </a:pPr>
            <a:endParaRPr lang="en-US" sz="2400" dirty="0">
              <a:latin typeface="Times New Roman" panose="02020603050405020304" pitchFamily="18" charset="0"/>
              <a:cs typeface="B Nazanin" panose="00000400000000000000" pitchFamily="2" charset="-78"/>
            </a:endParaRPr>
          </a:p>
          <a:p>
            <a:pPr marL="914400" lvl="2" indent="0" algn="justLow" rtl="1">
              <a:buNone/>
            </a:pPr>
            <a:r>
              <a:rPr lang="en-US" sz="2400" dirty="0">
                <a:latin typeface="Times New Roman" panose="02020603050405020304" pitchFamily="18" charset="0"/>
                <a:cs typeface="B Nazanin" panose="00000400000000000000" pitchFamily="2" charset="-78"/>
              </a:rPr>
              <a:t>r = 1 </a:t>
            </a:r>
            <a:r>
              <a:rPr lang="fa-IR" sz="2400" dirty="0">
                <a:latin typeface="Times New Roman" panose="02020603050405020304" pitchFamily="18" charset="0"/>
                <a:cs typeface="B Nazanin" panose="00000400000000000000" pitchFamily="2" charset="-78"/>
              </a:rPr>
              <a:t>(تقویت مثبت) ، اگر فایل با موفقیت ارسال شود، </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یعنی</a:t>
            </a:r>
            <a:r>
              <a:rPr lang="en-US" sz="2400" dirty="0">
                <a:latin typeface="Times New Roman" panose="02020603050405020304" pitchFamily="18" charset="0"/>
                <a:cs typeface="B Nazanin" panose="00000400000000000000" pitchFamily="2" charset="-78"/>
              </a:rPr>
              <a:t> SINR </a:t>
            </a:r>
            <a:r>
              <a:rPr lang="fa-IR" sz="2400" dirty="0">
                <a:latin typeface="Times New Roman" panose="02020603050405020304" pitchFamily="18" charset="0"/>
                <a:cs typeface="B Nazanin" panose="00000400000000000000" pitchFamily="2" charset="-78"/>
              </a:rPr>
              <a:t>زیر آستانه انتقال قرار نگیرد</a:t>
            </a:r>
            <a:r>
              <a:rPr lang="en-US" sz="2400" dirty="0">
                <a:latin typeface="Times New Roman" panose="02020603050405020304" pitchFamily="18" charset="0"/>
                <a:cs typeface="B Nazanin" panose="00000400000000000000" pitchFamily="2" charset="-78"/>
              </a:rPr>
              <a:t>.</a:t>
            </a:r>
          </a:p>
          <a:p>
            <a:pPr algn="justLow" rtl="1"/>
            <a:endParaRPr lang="en-US" sz="2800" dirty="0">
              <a:latin typeface="Times New Roman" panose="02020603050405020304" pitchFamily="18" charset="0"/>
              <a:cs typeface="B Nazanin" panose="00000400000000000000" pitchFamily="2" charset="-78"/>
            </a:endParaRPr>
          </a:p>
        </p:txBody>
      </p:sp>
      <p:sp>
        <p:nvSpPr>
          <p:cNvPr id="4" name="Right Brace 3"/>
          <p:cNvSpPr/>
          <p:nvPr/>
        </p:nvSpPr>
        <p:spPr>
          <a:xfrm>
            <a:off x="10481030" y="2975213"/>
            <a:ext cx="982639" cy="2770495"/>
          </a:xfrm>
          <a:prstGeom prst="rightBrace">
            <a:avLst>
              <a:gd name="adj1" fmla="val 8333"/>
              <a:gd name="adj2" fmla="val 509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0087BB5F-D0C1-46E8-9829-0437573FD97A}" type="slidenum">
              <a:rPr lang="en-US" smtClean="0"/>
              <a:t>19</a:t>
            </a:fld>
            <a:endParaRPr lang="en-US"/>
          </a:p>
        </p:txBody>
      </p:sp>
    </p:spTree>
    <p:extLst>
      <p:ext uri="{BB962C8B-B14F-4D97-AF65-F5344CB8AC3E}">
        <p14:creationId xmlns:p14="http://schemas.microsoft.com/office/powerpoint/2010/main" val="815351487"/>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33292"/>
            <a:ext cx="8911687" cy="781609"/>
          </a:xfrm>
        </p:spPr>
        <p:txBody>
          <a:bodyPr/>
          <a:lstStyle/>
          <a:p>
            <a:pPr algn="ctr"/>
            <a:r>
              <a:rPr lang="fa-IR" sz="4400" b="1" dirty="0">
                <a:cs typeface="B Nazanin" panose="00000400000000000000" pitchFamily="2" charset="-78"/>
              </a:rPr>
              <a:t>چکیده </a:t>
            </a:r>
            <a:endParaRPr lang="en-US" b="1" dirty="0">
              <a:cs typeface="B Nazanin" panose="00000400000000000000" pitchFamily="2" charset="-78"/>
            </a:endParaRPr>
          </a:p>
        </p:txBody>
      </p:sp>
      <p:sp>
        <p:nvSpPr>
          <p:cNvPr id="3" name="Content Placeholder 2"/>
          <p:cNvSpPr>
            <a:spLocks noGrp="1"/>
          </p:cNvSpPr>
          <p:nvPr>
            <p:ph idx="1"/>
          </p:nvPr>
        </p:nvSpPr>
        <p:spPr>
          <a:xfrm>
            <a:off x="2589212" y="1876567"/>
            <a:ext cx="8915400" cy="4981433"/>
          </a:xfrm>
        </p:spPr>
        <p:txBody>
          <a:bodyPr>
            <a:noAutofit/>
          </a:bodyPr>
          <a:lstStyle/>
          <a:p>
            <a:pPr algn="justLow" rtl="1"/>
            <a:r>
              <a:rPr lang="fa-IR" sz="2400" dirty="0" smtClean="0">
                <a:latin typeface="Times New Roman" panose="02020603050405020304" pitchFamily="18" charset="0"/>
                <a:cs typeface="B Nazanin" panose="00000400000000000000" pitchFamily="2" charset="-78"/>
              </a:rPr>
              <a:t>در </a:t>
            </a:r>
            <a:r>
              <a:rPr lang="fa-IR" sz="2400" dirty="0">
                <a:latin typeface="Times New Roman" panose="02020603050405020304" pitchFamily="18" charset="0"/>
                <a:cs typeface="B Nazanin" panose="00000400000000000000" pitchFamily="2" charset="-78"/>
              </a:rPr>
              <a:t>این مقاله الگوریتمی برای دسترسی به طیف پویا</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در سیستم های سلولی</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 - </a:t>
            </a:r>
            <a:r>
              <a:rPr lang="en-US" sz="2400" dirty="0">
                <a:latin typeface="Times New Roman" panose="02020603050405020304" pitchFamily="18" charset="0"/>
                <a:cs typeface="B Nazanin" panose="00000400000000000000" pitchFamily="2" charset="-78"/>
              </a:rPr>
              <a:t>ICIC  </a:t>
            </a:r>
            <a:r>
              <a:rPr lang="fa-IR" sz="2400" dirty="0">
                <a:latin typeface="Times New Roman" panose="02020603050405020304" pitchFamily="18" charset="0"/>
                <a:cs typeface="B Nazanin" panose="00000400000000000000" pitchFamily="2" charset="-78"/>
              </a:rPr>
              <a:t>توزیع  شده تسریع کننده </a:t>
            </a:r>
            <a:r>
              <a:rPr lang="en-US" sz="2400" dirty="0">
                <a:latin typeface="Times New Roman" panose="02020603050405020304" pitchFamily="18" charset="0"/>
                <a:cs typeface="B Nazanin" panose="00000400000000000000" pitchFamily="2" charset="-78"/>
              </a:rPr>
              <a:t>(DIAQ) Q-learning</a:t>
            </a:r>
            <a:r>
              <a:rPr lang="fa-IR" sz="2400" dirty="0">
                <a:latin typeface="Times New Roman" panose="02020603050405020304" pitchFamily="18" charset="0"/>
                <a:cs typeface="B Nazanin" panose="00000400000000000000" pitchFamily="2" charset="-78"/>
              </a:rPr>
              <a:t> پیشنهاد شده </a:t>
            </a:r>
            <a:r>
              <a:rPr lang="fa-IR" sz="2400" dirty="0" smtClean="0">
                <a:latin typeface="Times New Roman" panose="02020603050405020304" pitchFamily="18" charset="0"/>
                <a:cs typeface="B Nazanin" panose="00000400000000000000" pitchFamily="2" charset="-78"/>
              </a:rPr>
              <a:t>است</a:t>
            </a:r>
            <a:r>
              <a:rPr lang="en-US" sz="2400" dirty="0" smtClean="0">
                <a:latin typeface="Times New Roman" panose="02020603050405020304" pitchFamily="18" charset="0"/>
                <a:cs typeface="B Nazanin" panose="00000400000000000000" pitchFamily="2" charset="-78"/>
              </a:rPr>
              <a:t>.</a:t>
            </a:r>
            <a:r>
              <a:rPr lang="fa-IR" sz="2400" dirty="0" smtClean="0">
                <a:latin typeface="Times New Roman" panose="02020603050405020304" pitchFamily="18" charset="0"/>
                <a:cs typeface="B Nazanin" panose="00000400000000000000" pitchFamily="2" charset="-78"/>
              </a:rPr>
              <a:t> </a:t>
            </a:r>
          </a:p>
          <a:p>
            <a:pPr algn="justLow" rtl="1"/>
            <a:r>
              <a:rPr lang="en-US" sz="2400" dirty="0" smtClean="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این ترکیبی از سیگنالینگ یادگیری تقویتی توزیع شده</a:t>
            </a:r>
            <a:r>
              <a:rPr lang="en-US" sz="2400" dirty="0">
                <a:latin typeface="Times New Roman" panose="02020603050405020304" pitchFamily="18" charset="0"/>
                <a:cs typeface="B Nazanin" panose="00000400000000000000" pitchFamily="2" charset="-78"/>
              </a:rPr>
              <a:t> (RL) </a:t>
            </a:r>
            <a:r>
              <a:rPr lang="fa-IR" sz="2400" dirty="0">
                <a:latin typeface="Times New Roman" panose="02020603050405020304" pitchFamily="18" charset="0"/>
                <a:cs typeface="B Nazanin" panose="00000400000000000000" pitchFamily="2" charset="-78"/>
              </a:rPr>
              <a:t>و هماهنگی تداخل بین سلولی استاندارد</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 در لینک پایین رونده </a:t>
            </a:r>
            <a:r>
              <a:rPr lang="en-US" sz="2400" dirty="0">
                <a:latin typeface="Times New Roman" panose="02020603050405020304" pitchFamily="18" charset="0"/>
                <a:cs typeface="B Nazanin" panose="00000400000000000000" pitchFamily="2" charset="-78"/>
              </a:rPr>
              <a:t>LTE</a:t>
            </a:r>
            <a:r>
              <a:rPr lang="fa-IR" sz="2400" dirty="0">
                <a:latin typeface="Times New Roman" panose="02020603050405020304" pitchFamily="18" charset="0"/>
                <a:cs typeface="B Nazanin" panose="00000400000000000000" pitchFamily="2" charset="-78"/>
              </a:rPr>
              <a:t> با استفاده ازاکتشاف سریع </a:t>
            </a:r>
            <a:r>
              <a:rPr lang="en-US" sz="2400" dirty="0">
                <a:latin typeface="Times New Roman" panose="02020603050405020304" pitchFamily="18" charset="0"/>
                <a:cs typeface="B Nazanin" panose="00000400000000000000" pitchFamily="2" charset="-78"/>
              </a:rPr>
              <a:t>RL (HARL) </a:t>
            </a:r>
            <a:r>
              <a:rPr lang="fa-IR" sz="2400" dirty="0">
                <a:latin typeface="Times New Roman" panose="02020603050405020304" pitchFamily="18" charset="0"/>
                <a:cs typeface="B Nazanin" panose="00000400000000000000" pitchFamily="2" charset="-78"/>
              </a:rPr>
              <a:t>می باشد</a:t>
            </a:r>
            <a:r>
              <a:rPr lang="fa-IR" sz="2400" dirty="0" smtClean="0">
                <a:latin typeface="Times New Roman" panose="02020603050405020304" pitchFamily="18" charset="0"/>
                <a:cs typeface="B Nazanin" panose="00000400000000000000" pitchFamily="2" charset="-78"/>
              </a:rPr>
              <a:t>.</a:t>
            </a:r>
          </a:p>
          <a:p>
            <a:pPr algn="justLow" rtl="1"/>
            <a:r>
              <a:rPr lang="fa-IR" sz="2400" dirty="0" smtClean="0">
                <a:latin typeface="Times New Roman" panose="02020603050405020304" pitchFamily="18" charset="0"/>
                <a:cs typeface="B Nazanin" panose="00000400000000000000" pitchFamily="2" charset="-78"/>
              </a:rPr>
              <a:t> یک رویکرد </a:t>
            </a:r>
            <a:r>
              <a:rPr lang="fa-IR" sz="2400" dirty="0">
                <a:latin typeface="Times New Roman" panose="02020603050405020304" pitchFamily="18" charset="0"/>
                <a:cs typeface="B Nazanin" panose="00000400000000000000" pitchFamily="2" charset="-78"/>
              </a:rPr>
              <a:t>جدید مبتنی بر شبکه بیزین برای تجزیه و تحلیل نظری</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مبتنی بر</a:t>
            </a:r>
            <a:r>
              <a:rPr lang="en-US" sz="2400" dirty="0">
                <a:latin typeface="Times New Roman" panose="02020603050405020304" pitchFamily="18" charset="0"/>
                <a:cs typeface="B Nazanin" panose="00000400000000000000" pitchFamily="2" charset="-78"/>
              </a:rPr>
              <a:t> RL </a:t>
            </a:r>
            <a:r>
              <a:rPr lang="fa-IR" sz="2400" dirty="0">
                <a:latin typeface="Times New Roman" panose="02020603050405020304" pitchFamily="18" charset="0"/>
                <a:cs typeface="B Nazanin" panose="00000400000000000000" pitchFamily="2" charset="-78"/>
              </a:rPr>
              <a:t>ارائه </a:t>
            </a:r>
            <a:r>
              <a:rPr lang="fa-IR" sz="2400" dirty="0" smtClean="0">
                <a:latin typeface="Times New Roman" panose="02020603050405020304" pitchFamily="18" charset="0"/>
                <a:cs typeface="B Nazanin" panose="00000400000000000000" pitchFamily="2" charset="-78"/>
              </a:rPr>
              <a:t>شده است</a:t>
            </a:r>
            <a:r>
              <a:rPr lang="en-US" sz="2400" dirty="0" smtClean="0">
                <a:latin typeface="Times New Roman" panose="02020603050405020304" pitchFamily="18" charset="0"/>
                <a:cs typeface="B Nazanin" panose="00000400000000000000" pitchFamily="2" charset="-78"/>
              </a:rPr>
              <a:t>. </a:t>
            </a:r>
            <a:endParaRPr lang="fa-IR" sz="2400" dirty="0" smtClean="0">
              <a:latin typeface="Times New Roman" panose="02020603050405020304" pitchFamily="18" charset="0"/>
              <a:cs typeface="B Nazanin" panose="00000400000000000000" pitchFamily="2" charset="-78"/>
            </a:endParaRPr>
          </a:p>
          <a:p>
            <a:pPr lvl="1" algn="justLow" rtl="1"/>
            <a:r>
              <a:rPr lang="fa-IR" sz="2400" dirty="0" smtClean="0">
                <a:latin typeface="Times New Roman" panose="02020603050405020304" pitchFamily="18" charset="0"/>
                <a:cs typeface="B Nazanin" panose="00000400000000000000" pitchFamily="2" charset="-78"/>
              </a:rPr>
              <a:t>این</a:t>
            </a:r>
            <a:r>
              <a:rPr lang="fa-IR" sz="2400" dirty="0">
                <a:latin typeface="Times New Roman" panose="02020603050405020304" pitchFamily="18" charset="0"/>
                <a:cs typeface="B Nazanin" panose="00000400000000000000" pitchFamily="2" charset="-78"/>
              </a:rPr>
              <a:t>، بهبود پیش بینی شده ای را در رفتار همگرای به دست آمده توسط</a:t>
            </a:r>
            <a:r>
              <a:rPr lang="en-US" sz="2400" dirty="0">
                <a:latin typeface="Times New Roman" panose="02020603050405020304" pitchFamily="18" charset="0"/>
                <a:cs typeface="B Nazanin" panose="00000400000000000000" pitchFamily="2" charset="-78"/>
              </a:rPr>
              <a:t> DIAQ</a:t>
            </a:r>
            <a:r>
              <a:rPr lang="fa-IR" sz="2400" dirty="0">
                <a:latin typeface="Times New Roman" panose="02020603050405020304" pitchFamily="18" charset="0"/>
                <a:cs typeface="B Nazanin" panose="00000400000000000000" pitchFamily="2" charset="-78"/>
              </a:rPr>
              <a:t>، در مقایسه با</a:t>
            </a:r>
            <a:r>
              <a:rPr lang="en-US" sz="2400" dirty="0">
                <a:latin typeface="Times New Roman" panose="02020603050405020304" pitchFamily="18" charset="0"/>
                <a:cs typeface="B Nazanin" panose="00000400000000000000" pitchFamily="2" charset="-78"/>
              </a:rPr>
              <a:t> RL </a:t>
            </a:r>
            <a:r>
              <a:rPr lang="fa-IR" sz="2400" dirty="0">
                <a:latin typeface="Times New Roman" panose="02020603050405020304" pitchFamily="18" charset="0"/>
                <a:cs typeface="B Nazanin" panose="00000400000000000000" pitchFamily="2" charset="-78"/>
              </a:rPr>
              <a:t>کلاسیک توضیح می دهد. </a:t>
            </a:r>
            <a:endParaRPr lang="fa-IR" sz="2400" dirty="0" smtClean="0">
              <a:latin typeface="Times New Roman" panose="02020603050405020304" pitchFamily="18" charset="0"/>
              <a:cs typeface="B Nazanin" panose="00000400000000000000" pitchFamily="2" charset="-78"/>
            </a:endParaRPr>
          </a:p>
          <a:p>
            <a:pPr lvl="1" algn="justLow" rtl="1"/>
            <a:r>
              <a:rPr lang="fa-IR" sz="2400" dirty="0" smtClean="0">
                <a:latin typeface="Times New Roman" panose="02020603050405020304" pitchFamily="18" charset="0"/>
                <a:cs typeface="B Nazanin" panose="00000400000000000000" pitchFamily="2" charset="-78"/>
              </a:rPr>
              <a:t>این </a:t>
            </a:r>
            <a:r>
              <a:rPr lang="fa-IR" sz="2400" dirty="0">
                <a:latin typeface="Times New Roman" panose="02020603050405020304" pitchFamily="18" charset="0"/>
                <a:cs typeface="B Nazanin" panose="00000400000000000000" pitchFamily="2" charset="-78"/>
              </a:rPr>
              <a:t>طرح همچنین با استفاده از شبیه سازی هایی در مقیاس بزرگ یک شبکه رویداد موقت استادیوم ارزیابی می شود</a:t>
            </a:r>
            <a:r>
              <a:rPr lang="fa-IR" sz="2400" dirty="0" smtClean="0">
                <a:latin typeface="Times New Roman" panose="02020603050405020304" pitchFamily="18" charset="0"/>
                <a:cs typeface="B Nazanin" panose="00000400000000000000" pitchFamily="2" charset="-78"/>
              </a:rPr>
              <a:t>.</a:t>
            </a:r>
          </a:p>
          <a:p>
            <a:pPr algn="justLow"/>
            <a:endParaRPr lang="en-US" sz="2400" dirty="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087BB5F-D0C1-46E8-9829-0437573FD97A}" type="slidenum">
              <a:rPr lang="en-US" smtClean="0"/>
              <a:t>2</a:t>
            </a:fld>
            <a:endParaRPr lang="en-US"/>
          </a:p>
        </p:txBody>
      </p:sp>
    </p:spTree>
    <p:extLst>
      <p:ext uri="{BB962C8B-B14F-4D97-AF65-F5344CB8AC3E}">
        <p14:creationId xmlns:p14="http://schemas.microsoft.com/office/powerpoint/2010/main" val="1615131604"/>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1791" y="427629"/>
            <a:ext cx="8915400" cy="3777622"/>
          </a:xfrm>
        </p:spPr>
        <p:txBody>
          <a:bodyPr>
            <a:normAutofit/>
          </a:bodyPr>
          <a:lstStyle/>
          <a:p>
            <a:pPr algn="justLow" rtl="1"/>
            <a:r>
              <a:rPr lang="fa-IR" sz="2800" dirty="0">
                <a:latin typeface="Times New Roman" panose="02020603050405020304" pitchFamily="18" charset="0"/>
                <a:cs typeface="B Nazanin" panose="00000400000000000000" pitchFamily="2" charset="-78"/>
              </a:rPr>
              <a:t>انتخاب مقادیر یادگیری برای این نوع ازمسائل </a:t>
            </a:r>
            <a:r>
              <a:rPr lang="en-US" sz="2800" dirty="0">
                <a:latin typeface="Times New Roman" panose="02020603050405020304" pitchFamily="18" charset="0"/>
                <a:cs typeface="B Nazanin" panose="00000400000000000000" pitchFamily="2" charset="-78"/>
              </a:rPr>
              <a:t>DSA </a:t>
            </a:r>
            <a:r>
              <a:rPr lang="fa-IR" sz="2800" dirty="0">
                <a:latin typeface="Times New Roman" panose="02020603050405020304" pitchFamily="18" charset="0"/>
                <a:cs typeface="B Nazanin" panose="00000400000000000000" pitchFamily="2" charset="-78"/>
              </a:rPr>
              <a:t> مبتنی بر </a:t>
            </a:r>
            <a:r>
              <a:rPr lang="en-US" sz="2800" dirty="0">
                <a:latin typeface="Times New Roman" panose="02020603050405020304" pitchFamily="18" charset="0"/>
                <a:cs typeface="B Nazanin" panose="00000400000000000000" pitchFamily="2" charset="-78"/>
              </a:rPr>
              <a:t>Q-learning </a:t>
            </a:r>
            <a:r>
              <a:rPr lang="fa-IR" sz="2800" dirty="0">
                <a:latin typeface="Times New Roman" panose="02020603050405020304" pitchFamily="18" charset="0"/>
                <a:cs typeface="B Nazanin" panose="00000400000000000000" pitchFamily="2" charset="-78"/>
              </a:rPr>
              <a:t> توزیع شده به طور کامل در [7] مورد بررسی قرار گرفته است . بهترین عملکرد با استفاده از اصل</a:t>
            </a:r>
            <a:r>
              <a:rPr lang="en-US" sz="2800" dirty="0">
                <a:latin typeface="Times New Roman" panose="02020603050405020304" pitchFamily="18" charset="0"/>
                <a:cs typeface="B Nazanin" panose="00000400000000000000" pitchFamily="2" charset="-78"/>
              </a:rPr>
              <a:t> Win-or-Learn-Fast (</a:t>
            </a:r>
            <a:r>
              <a:rPr lang="en-US" sz="2800" dirty="0" err="1">
                <a:latin typeface="Times New Roman" panose="02020603050405020304" pitchFamily="18" charset="0"/>
                <a:cs typeface="B Nazanin" panose="00000400000000000000" pitchFamily="2" charset="-78"/>
              </a:rPr>
              <a:t>WoLF</a:t>
            </a:r>
            <a:r>
              <a:rPr lang="en-US" sz="2800" dirty="0">
                <a:latin typeface="Times New Roman" panose="02020603050405020304" pitchFamily="18" charset="0"/>
                <a:cs typeface="B Nazanin" panose="00000400000000000000" pitchFamily="2" charset="-78"/>
              </a:rPr>
              <a:t>) [21] </a:t>
            </a:r>
            <a:r>
              <a:rPr lang="fa-IR" sz="2800" dirty="0">
                <a:latin typeface="Times New Roman" panose="02020603050405020304" pitchFamily="18" charset="0"/>
                <a:cs typeface="B Nazanin" panose="00000400000000000000" pitchFamily="2" charset="-78"/>
              </a:rPr>
              <a:t>که توسط (6) ارائه شده است، به دست می آید، که یک مقدار کمتر برای </a:t>
            </a:r>
            <a:r>
              <a:rPr lang="ar-SA" sz="2800" dirty="0">
                <a:latin typeface="Times New Roman" panose="02020603050405020304" pitchFamily="18" charset="0"/>
                <a:cs typeface="B Nazanin" panose="00000400000000000000" pitchFamily="2" charset="-78"/>
              </a:rPr>
              <a:t>α </a:t>
            </a:r>
            <a:r>
              <a:rPr lang="fa-IR" sz="2800" dirty="0">
                <a:latin typeface="Times New Roman" panose="02020603050405020304" pitchFamily="18" charset="0"/>
                <a:cs typeface="B Nazanin" panose="00000400000000000000" pitchFamily="2" charset="-78"/>
              </a:rPr>
              <a:t>برای آزمایش های موفقیت آمیز استفاده می شود (هنگامی که</a:t>
            </a:r>
            <a:r>
              <a:rPr lang="en-US" sz="2800" dirty="0">
                <a:latin typeface="Times New Roman" panose="02020603050405020304" pitchFamily="18" charset="0"/>
                <a:cs typeface="B Nazanin" panose="00000400000000000000" pitchFamily="2" charset="-78"/>
              </a:rPr>
              <a:t> r = 1</a:t>
            </a:r>
            <a:r>
              <a:rPr lang="fa-IR" sz="2800" dirty="0">
                <a:latin typeface="Times New Roman" panose="02020603050405020304" pitchFamily="18" charset="0"/>
                <a:cs typeface="B Nazanin" panose="00000400000000000000" pitchFamily="2" charset="-78"/>
              </a:rPr>
              <a:t>) ،و یک مقدار بزرگ برای </a:t>
            </a:r>
            <a:r>
              <a:rPr lang="ar-SA" sz="2800" dirty="0">
                <a:latin typeface="Times New Roman" panose="02020603050405020304" pitchFamily="18" charset="0"/>
                <a:cs typeface="B Nazanin" panose="00000400000000000000" pitchFamily="2" charset="-78"/>
              </a:rPr>
              <a:t>α</a:t>
            </a:r>
            <a:r>
              <a:rPr lang="fa-IR" sz="2800" dirty="0">
                <a:latin typeface="Times New Roman" panose="02020603050405020304" pitchFamily="18" charset="0"/>
                <a:cs typeface="B Nazanin" panose="00000400000000000000" pitchFamily="2" charset="-78"/>
              </a:rPr>
              <a:t> برای آزمایشات شکست خورده استفاده می شود</a:t>
            </a:r>
            <a:r>
              <a:rPr lang="en-US" sz="2800" dirty="0">
                <a:latin typeface="Times New Roman" panose="02020603050405020304" pitchFamily="18" charset="0"/>
                <a:cs typeface="B Nazanin" panose="00000400000000000000" pitchFamily="2" charset="-78"/>
              </a:rPr>
              <a:t> (r = -1)</a:t>
            </a:r>
            <a:r>
              <a:rPr lang="fa-IR" sz="2800" dirty="0">
                <a:latin typeface="Times New Roman" panose="02020603050405020304" pitchFamily="18" charset="0"/>
                <a:cs typeface="B Nazanin" panose="00000400000000000000" pitchFamily="2" charset="-78"/>
              </a:rPr>
              <a:t>. به این ترتیب، عوامل یادگیری زمانیکه که "شکست می خورند </a:t>
            </a:r>
            <a:r>
              <a:rPr lang="en-US" sz="2800" dirty="0">
                <a:latin typeface="Times New Roman" panose="02020603050405020304" pitchFamily="18" charset="0"/>
                <a:cs typeface="B Nazanin" panose="00000400000000000000" pitchFamily="2" charset="-78"/>
              </a:rPr>
              <a:t>"</a:t>
            </a:r>
            <a:r>
              <a:rPr lang="fa-IR" sz="2800" dirty="0">
                <a:latin typeface="Times New Roman" panose="02020603050405020304" pitchFamily="18" charset="0"/>
                <a:cs typeface="B Nazanin" panose="00000400000000000000" pitchFamily="2" charset="-78"/>
              </a:rPr>
              <a:t> سریع تر و زمان "برنده شدن" آهسته تر یاد می گیرند. </a:t>
            </a:r>
            <a:endParaRPr lang="en-US" sz="2800" dirty="0">
              <a:latin typeface="Times New Roman" panose="02020603050405020304" pitchFamily="18" charset="0"/>
              <a:cs typeface="B Nazanin" panose="00000400000000000000" pitchFamily="2" charset="-78"/>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217656" y="4375340"/>
            <a:ext cx="3998297" cy="1274833"/>
          </a:xfrm>
          <a:prstGeom prst="rect">
            <a:avLst/>
          </a:prstGeom>
          <a:noFill/>
          <a:ln>
            <a:noFill/>
          </a:ln>
        </p:spPr>
      </p:pic>
      <p:sp>
        <p:nvSpPr>
          <p:cNvPr id="5" name="Slide Number Placeholder 4"/>
          <p:cNvSpPr>
            <a:spLocks noGrp="1"/>
          </p:cNvSpPr>
          <p:nvPr>
            <p:ph type="sldNum" sz="quarter" idx="12"/>
          </p:nvPr>
        </p:nvSpPr>
        <p:spPr/>
        <p:txBody>
          <a:bodyPr/>
          <a:lstStyle/>
          <a:p>
            <a:fld id="{0087BB5F-D0C1-46E8-9829-0437573FD97A}" type="slidenum">
              <a:rPr lang="en-US" smtClean="0"/>
              <a:t>20</a:t>
            </a:fld>
            <a:endParaRPr lang="en-US"/>
          </a:p>
        </p:txBody>
      </p:sp>
    </p:spTree>
    <p:extLst>
      <p:ext uri="{BB962C8B-B14F-4D97-AF65-F5344CB8AC3E}">
        <p14:creationId xmlns:p14="http://schemas.microsoft.com/office/powerpoint/2010/main" val="2803616883"/>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a:latin typeface="Times New Roman" panose="02020603050405020304" pitchFamily="18" charset="0"/>
                <a:cs typeface="B Nazanin" panose="00000400000000000000" pitchFamily="2" charset="-78"/>
              </a:rPr>
              <a:t>4.1 </a:t>
            </a:r>
            <a:r>
              <a:rPr lang="en-US" sz="3200" dirty="0">
                <a:latin typeface="Times New Roman" panose="02020603050405020304" pitchFamily="18" charset="0"/>
                <a:cs typeface="B Nazanin" panose="00000400000000000000" pitchFamily="2" charset="-78"/>
              </a:rPr>
              <a:t>Q-Learning </a:t>
            </a:r>
            <a:r>
              <a:rPr lang="fa-IR" sz="3200" dirty="0">
                <a:latin typeface="Times New Roman" panose="02020603050405020304" pitchFamily="18" charset="0"/>
                <a:cs typeface="B Nazanin" panose="00000400000000000000" pitchFamily="2" charset="-78"/>
              </a:rPr>
              <a:t>سریع اکتشافی توزیع شده</a:t>
            </a:r>
            <a:r>
              <a:rPr lang="en-US" sz="3200" dirty="0">
                <a:latin typeface="Times New Roman" panose="02020603050405020304" pitchFamily="18" charset="0"/>
                <a:cs typeface="B Nazanin" panose="00000400000000000000" pitchFamily="2" charset="-78"/>
              </a:rPr>
              <a:t/>
            </a:r>
            <a:br>
              <a:rPr lang="en-US" sz="3200" dirty="0">
                <a:latin typeface="Times New Roman" panose="02020603050405020304" pitchFamily="18" charset="0"/>
                <a:cs typeface="B Nazanin" panose="00000400000000000000" pitchFamily="2" charset="-78"/>
              </a:rPr>
            </a:br>
            <a:endParaRPr lang="en-US" sz="3200" dirty="0">
              <a:latin typeface="Times New Roman" panose="02020603050405020304" pitchFamily="18" charset="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Low" rtl="1"/>
            <a:r>
              <a:rPr lang="fa-IR" sz="2400" dirty="0" smtClean="0">
                <a:latin typeface="Times New Roman" panose="02020603050405020304" pitchFamily="18" charset="0"/>
                <a:cs typeface="B Nazanin" panose="00000400000000000000" pitchFamily="2" charset="-78"/>
              </a:rPr>
              <a:t>یک </a:t>
            </a:r>
            <a:r>
              <a:rPr lang="fa-IR" sz="2400" dirty="0">
                <a:latin typeface="Times New Roman" panose="02020603050405020304" pitchFamily="18" charset="0"/>
                <a:cs typeface="B Nazanin" panose="00000400000000000000" pitchFamily="2" charset="-78"/>
              </a:rPr>
              <a:t>مشکل رایج الگوریتم های یادگیری ماشین،</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مانند</a:t>
            </a:r>
            <a:r>
              <a:rPr lang="en-US" sz="2400" dirty="0">
                <a:latin typeface="Times New Roman" panose="02020603050405020304" pitchFamily="18" charset="0"/>
                <a:cs typeface="B Nazanin" panose="00000400000000000000" pitchFamily="2" charset="-78"/>
              </a:rPr>
              <a:t> Q-learning </a:t>
            </a:r>
            <a:r>
              <a:rPr lang="fa-IR" sz="2400" dirty="0">
                <a:latin typeface="Times New Roman" panose="02020603050405020304" pitchFamily="18" charset="0"/>
                <a:cs typeface="B Nazanin" panose="00000400000000000000" pitchFamily="2" charset="-78"/>
              </a:rPr>
              <a:t>توزیع شده که در بخش قبلی توصیف شد، </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این است که آنها معمولا برای یادگیری راه حل ها تنها از روش آزمایش و خطا بدون اطلاع قبلی از مشکل در دست استفاده می کنند</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در نتیجه، انها تعداد زیادی آزمایش برای یادگیری راه حل های قابل قبول انجام می دهند</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این در برنامه های در حال اجرا مانند</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در سیستم های سلولی نامطلوب است</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یک تکنیک در حال ظهور برای مقابله با این مشکل عملکرد اولیه نا چیز روش یادگیری تقویتی اکتشافی سریع</a:t>
            </a:r>
            <a:r>
              <a:rPr lang="en-US" sz="2400" dirty="0">
                <a:latin typeface="Times New Roman" panose="02020603050405020304" pitchFamily="18" charset="0"/>
                <a:cs typeface="B Nazanin" panose="00000400000000000000" pitchFamily="2" charset="-78"/>
              </a:rPr>
              <a:t> (HARL)</a:t>
            </a:r>
            <a:r>
              <a:rPr lang="fa-IR" sz="2400" dirty="0">
                <a:latin typeface="Times New Roman" panose="02020603050405020304" pitchFamily="18" charset="0"/>
                <a:cs typeface="B Nazanin" panose="00000400000000000000" pitchFamily="2" charset="-78"/>
              </a:rPr>
              <a:t>است ، که از اطلاعات اضافی اکتشافی برای هدایت روند اکتشاف استفاده می شود [11]. </a:t>
            </a:r>
            <a:endParaRPr lang="en-US" sz="2400" dirty="0">
              <a:latin typeface="Times New Roman" panose="02020603050405020304" pitchFamily="18" charset="0"/>
              <a:cs typeface="B Nazanin" panose="00000400000000000000" pitchFamily="2" charset="-78"/>
            </a:endParaRPr>
          </a:p>
          <a:p>
            <a:pPr marL="0" indent="0" algn="justLow" rtl="1">
              <a:buNone/>
            </a:pPr>
            <a:endParaRPr lang="en-US" sz="2400" dirty="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087BB5F-D0C1-46E8-9829-0437573FD97A}" type="slidenum">
              <a:rPr lang="en-US" smtClean="0"/>
              <a:t>21</a:t>
            </a:fld>
            <a:endParaRPr lang="en-US"/>
          </a:p>
        </p:txBody>
      </p:sp>
    </p:spTree>
    <p:extLst>
      <p:ext uri="{BB962C8B-B14F-4D97-AF65-F5344CB8AC3E}">
        <p14:creationId xmlns:p14="http://schemas.microsoft.com/office/powerpoint/2010/main" val="652657198"/>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anose="00000400000000000000" pitchFamily="2" charset="-78"/>
              </a:rPr>
              <a:t>4.1یادگیری </a:t>
            </a:r>
            <a:r>
              <a:rPr lang="fa-IR" dirty="0">
                <a:cs typeface="B Nazanin" panose="00000400000000000000" pitchFamily="2" charset="-78"/>
              </a:rPr>
              <a:t>تقویتی اکتشافی </a:t>
            </a:r>
            <a:r>
              <a:rPr lang="fa-IR" dirty="0" smtClean="0">
                <a:cs typeface="B Nazanin" panose="00000400000000000000" pitchFamily="2" charset="-78"/>
              </a:rPr>
              <a:t>سریع</a:t>
            </a:r>
            <a:endParaRPr lang="en-US" dirty="0">
              <a:cs typeface="B Nazanin" panose="00000400000000000000" pitchFamily="2" charset="-78"/>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589212" y="1692589"/>
                <a:ext cx="8915400" cy="3777622"/>
              </a:xfrm>
            </p:spPr>
            <p:txBody>
              <a:bodyPr>
                <a:noAutofit/>
              </a:bodyPr>
              <a:lstStyle/>
              <a:p>
                <a:pPr algn="justLow" rtl="1"/>
                <a:r>
                  <a:rPr lang="fa-IR" sz="2800" dirty="0" smtClean="0">
                    <a:latin typeface="Times New Roman" panose="02020603050405020304" pitchFamily="18" charset="0"/>
                    <a:cs typeface="B Nazanin" panose="00000400000000000000" pitchFamily="2" charset="-78"/>
                  </a:rPr>
                  <a:t>عنصر </a:t>
                </a:r>
                <a:r>
                  <a:rPr lang="fa-IR" sz="2800" dirty="0">
                    <a:latin typeface="Times New Roman" panose="02020603050405020304" pitchFamily="18" charset="0"/>
                    <a:cs typeface="B Nazanin" panose="00000400000000000000" pitchFamily="2" charset="-78"/>
                  </a:rPr>
                  <a:t>کلیدی اضافی که توسط</a:t>
                </a:r>
                <a:r>
                  <a:rPr lang="en-US" sz="2800" dirty="0">
                    <a:latin typeface="Times New Roman" panose="02020603050405020304" pitchFamily="18" charset="0"/>
                    <a:cs typeface="B Nazanin" panose="00000400000000000000" pitchFamily="2" charset="-78"/>
                  </a:rPr>
                  <a:t> HARL </a:t>
                </a:r>
                <a:r>
                  <a:rPr lang="fa-IR" sz="2800" dirty="0">
                    <a:latin typeface="Times New Roman" panose="02020603050405020304" pitchFamily="18" charset="0"/>
                    <a:cs typeface="B Nazanin" panose="00000400000000000000" pitchFamily="2" charset="-78"/>
                  </a:rPr>
                  <a:t>در مقایسه با</a:t>
                </a:r>
                <a:r>
                  <a:rPr lang="en-US" sz="2800" dirty="0">
                    <a:latin typeface="Times New Roman" panose="02020603050405020304" pitchFamily="18" charset="0"/>
                    <a:cs typeface="B Nazanin" panose="00000400000000000000" pitchFamily="2" charset="-78"/>
                  </a:rPr>
                  <a:t> RL </a:t>
                </a:r>
                <a:r>
                  <a:rPr lang="fa-IR" sz="2800" dirty="0">
                    <a:latin typeface="Times New Roman" panose="02020603050405020304" pitchFamily="18" charset="0"/>
                    <a:cs typeface="B Nazanin" panose="00000400000000000000" pitchFamily="2" charset="-78"/>
                  </a:rPr>
                  <a:t>کلاسیک ارائه شده است، یک تابع اکتشاف استنتاجی است</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با توجه به</a:t>
                </a:r>
                <a:r>
                  <a:rPr lang="en-US" sz="2800" dirty="0">
                    <a:latin typeface="Times New Roman" panose="02020603050405020304" pitchFamily="18" charset="0"/>
                    <a:cs typeface="B Nazanin" panose="00000400000000000000" pitchFamily="2" charset="-78"/>
                  </a:rPr>
                  <a:t> [11]</a:t>
                </a:r>
                <a:r>
                  <a:rPr lang="fa-IR" sz="2800" dirty="0">
                    <a:latin typeface="Times New Roman" panose="02020603050405020304" pitchFamily="18" charset="0"/>
                    <a:cs typeface="B Nazanin" panose="00000400000000000000" pitchFamily="2" charset="-78"/>
                  </a:rPr>
                  <a:t>، یک تابع اکتشافی از دانش اضافی خارجی، یا داخلی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استخراج</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شده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که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در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فرایند</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یادگیری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گنجانده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نشده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به طور کلی، هدف تابع اکتشافی</a:t>
                </a:r>
                <a14:m>
                  <m:oMath xmlns:m="http://schemas.openxmlformats.org/officeDocument/2006/math">
                    <m:sSub>
                      <m:sSubPr>
                        <m:ctrlPr>
                          <a:rPr lang="en-US" sz="2800" i="1"/>
                        </m:ctrlPr>
                      </m:sSubPr>
                      <m:e>
                        <m:r>
                          <a:rPr lang="en-US" sz="2800" i="1"/>
                          <m:t>𝐻</m:t>
                        </m:r>
                      </m:e>
                      <m:sub>
                        <m:r>
                          <a:rPr lang="en-US" sz="2800" i="1"/>
                          <m:t>𝑡</m:t>
                        </m:r>
                      </m:sub>
                    </m:sSub>
                    <m:r>
                      <a:rPr lang="en-US" sz="2800" i="1"/>
                      <m:t>(</m:t>
                    </m:r>
                    <m:r>
                      <a:rPr lang="en-US" sz="2800" i="1"/>
                      <m:t>𝑠</m:t>
                    </m:r>
                    <m:r>
                      <a:rPr lang="en-US" sz="2800" i="1"/>
                      <m:t>,</m:t>
                    </m:r>
                    <m:r>
                      <a:rPr lang="en-US" sz="2800" i="1"/>
                      <m:t>𝑎</m:t>
                    </m:r>
                    <m:r>
                      <a:rPr lang="en-US" sz="2800" i="1"/>
                      <m:t>)</m:t>
                    </m:r>
                  </m:oMath>
                </a14:m>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برای تحت تأثیر قرار دادن انتخاب اقدام عامل یادگیری است، یعنی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برای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تغییر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سیاست</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فعلی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خود</a:t>
                </a:r>
                <a14:m>
                  <m:oMath xmlns:m="http://schemas.openxmlformats.org/officeDocument/2006/math">
                    <m:sSub>
                      <m:sSubPr>
                        <m:ctrlPr>
                          <a:rPr lang="en-US" sz="2800" i="1"/>
                        </m:ctrlPr>
                      </m:sSubPr>
                      <m:e>
                        <m:r>
                          <a:rPr lang="en-US" sz="2800" i="1"/>
                          <m:t>𝜋</m:t>
                        </m:r>
                      </m:e>
                      <m:sub>
                        <m:r>
                          <a:rPr lang="en-US" sz="2800" i="1"/>
                          <m:t>𝑡</m:t>
                        </m:r>
                      </m:sub>
                    </m:sSub>
                    <m:r>
                      <a:rPr lang="en-US" sz="2800" i="1"/>
                      <m:t>(</m:t>
                    </m:r>
                    <m:r>
                      <a:rPr lang="en-US" sz="2800" i="1"/>
                      <m:t>𝑠</m:t>
                    </m:r>
                    <m:r>
                      <a:rPr lang="en-US" sz="2800" i="1"/>
                      <m:t>)</m:t>
                    </m:r>
                  </m:oMath>
                </a14:m>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به طریقی که فرایند یادگیری را تسریع کند</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فرمت و ابعاد</a:t>
                </a:r>
                <a:r>
                  <a:rPr lang="en-US" sz="2800" dirty="0">
                    <a:latin typeface="Times New Roman" panose="02020603050405020304" pitchFamily="18" charset="0"/>
                    <a:cs typeface="B Nazanin" panose="00000400000000000000" pitchFamily="2" charset="-78"/>
                  </a:rPr>
                  <a:t> </a:t>
                </a:r>
                <a14:m>
                  <m:oMath xmlns:m="http://schemas.openxmlformats.org/officeDocument/2006/math">
                    <m:sSub>
                      <m:sSubPr>
                        <m:ctrlPr>
                          <a:rPr lang="en-US" sz="2800" i="1"/>
                        </m:ctrlPr>
                      </m:sSubPr>
                      <m:e>
                        <m:r>
                          <a:rPr lang="en-US" sz="2800" i="1"/>
                          <m:t>𝐻</m:t>
                        </m:r>
                      </m:e>
                      <m:sub>
                        <m:r>
                          <a:rPr lang="en-US" sz="2800" i="1"/>
                          <m:t>𝑡</m:t>
                        </m:r>
                      </m:sub>
                    </m:sSub>
                    <m:r>
                      <a:rPr lang="en-US" sz="2800" i="1"/>
                      <m:t>(</m:t>
                    </m:r>
                    <m:r>
                      <a:rPr lang="en-US" sz="2800" i="1"/>
                      <m:t>𝑠</m:t>
                    </m:r>
                    <m:r>
                      <a:rPr lang="en-US" sz="2800" i="1"/>
                      <m:t>,</m:t>
                    </m:r>
                    <m:r>
                      <a:rPr lang="en-US" sz="2800" i="1"/>
                      <m:t>𝑎</m:t>
                    </m:r>
                    <m:r>
                      <a:rPr lang="en-US" sz="2800" i="1"/>
                      <m:t>)</m:t>
                    </m:r>
                  </m:oMath>
                </a14:m>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باید با جدول</a:t>
                </a:r>
                <a:r>
                  <a:rPr lang="en-US" sz="2800" dirty="0">
                    <a:latin typeface="Times New Roman" panose="02020603050405020304" pitchFamily="18" charset="0"/>
                    <a:cs typeface="B Nazanin" panose="00000400000000000000" pitchFamily="2" charset="-78"/>
                  </a:rPr>
                  <a:t> Q </a:t>
                </a:r>
                <a:r>
                  <a:rPr lang="fa-IR" sz="2800" dirty="0">
                    <a:latin typeface="Times New Roman" panose="02020603050405020304" pitchFamily="18" charset="0"/>
                    <a:cs typeface="B Nazanin" panose="00000400000000000000" pitchFamily="2" charset="-78"/>
                  </a:rPr>
                  <a:t>که توسط عامل یادگیری داده شده استفاده می شود، سازگار باشد، به طوری که سیاست ترکیبی</a:t>
                </a:r>
                <a14:m>
                  <m:oMath xmlns:m="http://schemas.openxmlformats.org/officeDocument/2006/math">
                    <m:sSubSup>
                      <m:sSubSupPr>
                        <m:ctrlPr>
                          <a:rPr lang="en-US" sz="2800" i="1"/>
                        </m:ctrlPr>
                      </m:sSubSupPr>
                      <m:e>
                        <m:r>
                          <a:rPr lang="en-US" sz="2800" i="1"/>
                          <m:t>𝜋</m:t>
                        </m:r>
                      </m:e>
                      <m:sub>
                        <m:r>
                          <a:rPr lang="en-US" sz="2800" i="1"/>
                          <m:t>𝑡</m:t>
                        </m:r>
                      </m:sub>
                      <m:sup>
                        <m:r>
                          <a:rPr lang="en-US" sz="2800" i="1"/>
                          <m:t>𝑐</m:t>
                        </m:r>
                      </m:sup>
                    </m:sSubSup>
                    <m:r>
                      <a:rPr lang="en-US" sz="2800" i="1"/>
                      <m:t>(</m:t>
                    </m:r>
                    <m:r>
                      <a:rPr lang="en-US" sz="2800" i="1"/>
                      <m:t>𝑠</m:t>
                    </m:r>
                    <m:r>
                      <a:rPr lang="en-US" sz="2800" i="1"/>
                      <m:t>)</m:t>
                    </m:r>
                  </m:oMath>
                </a14:m>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 جدید آن</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می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تواند</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با</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استفاده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از</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معادله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زیر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استخراج</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شود</a:t>
                </a:r>
                <a:r>
                  <a:rPr lang="en-US" sz="2800" dirty="0">
                    <a:latin typeface="Times New Roman" panose="02020603050405020304" pitchFamily="18" charset="0"/>
                    <a:cs typeface="B Nazanin" panose="00000400000000000000" pitchFamily="2" charset="-78"/>
                  </a:rPr>
                  <a:t>: </a:t>
                </a:r>
              </a:p>
              <a:p>
                <a:pPr algn="justLow"/>
                <a:endParaRPr lang="en-US" sz="2800" dirty="0">
                  <a:latin typeface="Times New Roman" panose="02020603050405020304" pitchFamily="18" charset="0"/>
                  <a:cs typeface="B Nazanin" panose="00000400000000000000" pitchFamily="2" charset="-78"/>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589212" y="1692589"/>
                <a:ext cx="8915400" cy="3777622"/>
              </a:xfrm>
              <a:blipFill rotWithShape="0">
                <a:blip r:embed="rId2"/>
                <a:stretch>
                  <a:fillRect l="-2462" t="-2908" r="-1300" b="-9208"/>
                </a:stretch>
              </a:blipFill>
            </p:spPr>
            <p:txBody>
              <a:bodyPr/>
              <a:lstStyle/>
              <a:p>
                <a:r>
                  <a:rPr lang="en-US">
                    <a:noFill/>
                  </a:rPr>
                  <a:t> </a:t>
                </a:r>
              </a:p>
            </p:txBody>
          </p:sp>
        </mc:Fallback>
      </mc:AlternateContent>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3653634" y="5712602"/>
            <a:ext cx="5681436" cy="715493"/>
          </a:xfrm>
          <a:prstGeom prst="rect">
            <a:avLst/>
          </a:prstGeom>
          <a:noFill/>
          <a:ln>
            <a:noFill/>
          </a:ln>
        </p:spPr>
      </p:pic>
      <p:sp>
        <p:nvSpPr>
          <p:cNvPr id="6" name="Slide Number Placeholder 5"/>
          <p:cNvSpPr>
            <a:spLocks noGrp="1"/>
          </p:cNvSpPr>
          <p:nvPr>
            <p:ph type="sldNum" sz="quarter" idx="12"/>
          </p:nvPr>
        </p:nvSpPr>
        <p:spPr/>
        <p:txBody>
          <a:bodyPr/>
          <a:lstStyle/>
          <a:p>
            <a:fld id="{0087BB5F-D0C1-46E8-9829-0437573FD97A}" type="slidenum">
              <a:rPr lang="en-US" smtClean="0"/>
              <a:t>22</a:t>
            </a:fld>
            <a:endParaRPr lang="en-US"/>
          </a:p>
        </p:txBody>
      </p:sp>
    </p:spTree>
    <p:extLst>
      <p:ext uri="{BB962C8B-B14F-4D97-AF65-F5344CB8AC3E}">
        <p14:creationId xmlns:p14="http://schemas.microsoft.com/office/powerpoint/2010/main" val="3863564344"/>
      </p:ext>
    </p:extLst>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latin typeface="Times New Roman" panose="02020603050405020304" pitchFamily="18" charset="0"/>
                <a:cs typeface="Times New Roman" panose="02020603050405020304" pitchFamily="18" charset="0"/>
              </a:rPr>
              <a:t>4.2 </a:t>
            </a:r>
            <a:r>
              <a:rPr lang="en-US" sz="3200" dirty="0">
                <a:latin typeface="Times New Roman" panose="02020603050405020304" pitchFamily="18" charset="0"/>
                <a:cs typeface="Times New Roman" panose="02020603050405020304" pitchFamily="18" charset="0"/>
              </a:rPr>
              <a:t>Distributed ICIC Accelerated Q-Learning</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51630" y="1405719"/>
            <a:ext cx="9430152" cy="4749421"/>
          </a:xfrm>
        </p:spPr>
        <p:txBody>
          <a:bodyPr>
            <a:noAutofit/>
          </a:bodyPr>
          <a:lstStyle/>
          <a:p>
            <a:pPr algn="justLow" rtl="1"/>
            <a:r>
              <a:rPr lang="fa-IR" sz="2400" dirty="0" smtClean="0">
                <a:latin typeface="Times New Roman" panose="02020603050405020304" pitchFamily="18" charset="0"/>
                <a:cs typeface="B Nazanin" panose="00000400000000000000" pitchFamily="2" charset="-78"/>
              </a:rPr>
              <a:t>طرح </a:t>
            </a:r>
            <a:r>
              <a:rPr lang="en-US" sz="2400" dirty="0">
                <a:latin typeface="Times New Roman" panose="02020603050405020304" pitchFamily="18" charset="0"/>
                <a:cs typeface="B Nazanin" panose="00000400000000000000" pitchFamily="2" charset="-78"/>
              </a:rPr>
              <a:t>ICIC</a:t>
            </a:r>
            <a:r>
              <a:rPr lang="fa-IR" sz="2400" dirty="0">
                <a:latin typeface="Times New Roman" panose="02020603050405020304" pitchFamily="18" charset="0"/>
                <a:cs typeface="B Nazanin" panose="00000400000000000000" pitchFamily="2" charset="-78"/>
              </a:rPr>
              <a:t> توزیع شده تسریع کننده </a:t>
            </a:r>
            <a:r>
              <a:rPr lang="en-US" sz="2400" dirty="0">
                <a:latin typeface="Times New Roman" panose="02020603050405020304" pitchFamily="18" charset="0"/>
                <a:cs typeface="B Nazanin" panose="00000400000000000000" pitchFamily="2" charset="-78"/>
              </a:rPr>
              <a:t>Q-learning </a:t>
            </a:r>
            <a:r>
              <a:rPr lang="fa-IR" sz="2400" dirty="0">
                <a:latin typeface="Times New Roman" panose="02020603050405020304" pitchFamily="18" charset="0"/>
                <a:cs typeface="B Nazanin" panose="00000400000000000000" pitchFamily="2" charset="-78"/>
              </a:rPr>
              <a:t>(</a:t>
            </a:r>
            <a:r>
              <a:rPr lang="en-US" sz="2400" dirty="0">
                <a:latin typeface="Times New Roman" panose="02020603050405020304" pitchFamily="18" charset="0"/>
                <a:cs typeface="B Nazanin" panose="00000400000000000000" pitchFamily="2" charset="-78"/>
              </a:rPr>
              <a:t>DIAQ</a:t>
            </a:r>
            <a:r>
              <a:rPr lang="fa-IR" sz="2400" dirty="0">
                <a:latin typeface="Times New Roman" panose="02020603050405020304" pitchFamily="18" charset="0"/>
                <a:cs typeface="B Nazanin" panose="00000400000000000000" pitchFamily="2" charset="-78"/>
              </a:rPr>
              <a:t>) </a:t>
            </a:r>
            <a:r>
              <a:rPr lang="fa-IR" sz="2400" dirty="0" smtClean="0">
                <a:latin typeface="Times New Roman" panose="02020603050405020304" pitchFamily="18" charset="0"/>
                <a:cs typeface="B Nazanin" panose="00000400000000000000" pitchFamily="2" charset="-78"/>
              </a:rPr>
              <a:t>ترکیب </a:t>
            </a:r>
            <a:r>
              <a:rPr lang="en-US" sz="2400" dirty="0">
                <a:latin typeface="Times New Roman" panose="02020603050405020304" pitchFamily="18" charset="0"/>
                <a:cs typeface="B Nazanin" panose="00000400000000000000" pitchFamily="2" charset="-78"/>
              </a:rPr>
              <a:t>Q-learning </a:t>
            </a:r>
            <a:r>
              <a:rPr lang="fa-IR" sz="2400" dirty="0">
                <a:latin typeface="Times New Roman" panose="02020603050405020304" pitchFamily="18" charset="0"/>
                <a:cs typeface="B Nazanin" panose="00000400000000000000" pitchFamily="2" charset="-78"/>
              </a:rPr>
              <a:t>و</a:t>
            </a:r>
            <a:r>
              <a:rPr lang="en-US" sz="2400" dirty="0">
                <a:latin typeface="Times New Roman" panose="02020603050405020304" pitchFamily="18" charset="0"/>
                <a:cs typeface="B Nazanin" panose="00000400000000000000" pitchFamily="2" charset="-78"/>
              </a:rPr>
              <a:t> ICIC </a:t>
            </a:r>
            <a:r>
              <a:rPr lang="fa-IR" sz="2400" dirty="0" smtClean="0">
                <a:latin typeface="Times New Roman" panose="02020603050405020304" pitchFamily="18" charset="0"/>
                <a:cs typeface="B Nazanin" panose="00000400000000000000" pitchFamily="2" charset="-78"/>
              </a:rPr>
              <a:t>با </a:t>
            </a:r>
            <a:r>
              <a:rPr lang="fa-IR" sz="2400" dirty="0">
                <a:latin typeface="Times New Roman" panose="02020603050405020304" pitchFamily="18" charset="0"/>
                <a:cs typeface="B Nazanin" panose="00000400000000000000" pitchFamily="2" charset="-78"/>
              </a:rPr>
              <a:t>استفاده از چارچوب</a:t>
            </a:r>
            <a:r>
              <a:rPr lang="en-US" sz="2400" dirty="0">
                <a:latin typeface="Times New Roman" panose="02020603050405020304" pitchFamily="18" charset="0"/>
                <a:cs typeface="B Nazanin" panose="00000400000000000000" pitchFamily="2" charset="-78"/>
              </a:rPr>
              <a:t> HARL </a:t>
            </a:r>
            <a:r>
              <a:rPr lang="fa-IR" sz="2400" dirty="0">
                <a:latin typeface="Times New Roman" panose="02020603050405020304" pitchFamily="18" charset="0"/>
                <a:cs typeface="B Nazanin" panose="00000400000000000000" pitchFamily="2" charset="-78"/>
              </a:rPr>
              <a:t>برای کاهش ویژگی های عملکرد ضعیف زمانبندی الگوریتم های</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مبتنی بر </a:t>
            </a:r>
            <a:r>
              <a:rPr lang="en-US" sz="2400" dirty="0">
                <a:latin typeface="Times New Roman" panose="02020603050405020304" pitchFamily="18" charset="0"/>
                <a:cs typeface="B Nazanin" panose="00000400000000000000" pitchFamily="2" charset="-78"/>
              </a:rPr>
              <a:t>Q-learning </a:t>
            </a:r>
            <a:r>
              <a:rPr lang="fa-IR" sz="2400" dirty="0" smtClean="0">
                <a:latin typeface="Times New Roman" panose="02020603050405020304" pitchFamily="18" charset="0"/>
                <a:cs typeface="B Nazanin" panose="00000400000000000000" pitchFamily="2" charset="-78"/>
              </a:rPr>
              <a:t>می باشد</a:t>
            </a:r>
            <a:r>
              <a:rPr lang="en-US" sz="2400" dirty="0" smtClean="0">
                <a:latin typeface="Times New Roman" panose="02020603050405020304" pitchFamily="18" charset="0"/>
                <a:cs typeface="B Nazanin" panose="00000400000000000000" pitchFamily="2" charset="-78"/>
              </a:rPr>
              <a:t>. </a:t>
            </a:r>
            <a:endParaRPr lang="en-US" sz="2400" dirty="0">
              <a:latin typeface="Times New Roman" panose="02020603050405020304" pitchFamily="18" charset="0"/>
              <a:cs typeface="B Nazanin" panose="00000400000000000000" pitchFamily="2" charset="-78"/>
            </a:endParaRPr>
          </a:p>
          <a:p>
            <a:pPr algn="justLow" rtl="1"/>
            <a:r>
              <a:rPr lang="en-US" sz="2400" dirty="0" err="1" smtClean="0">
                <a:latin typeface="Times New Roman" panose="02020603050405020304" pitchFamily="18" charset="0"/>
                <a:cs typeface="B Nazanin" panose="00000400000000000000" pitchFamily="2" charset="-78"/>
              </a:rPr>
              <a:t>با</a:t>
            </a:r>
            <a:r>
              <a:rPr lang="en-US" sz="2400" dirty="0" smtClean="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استفاده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از</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سیگنالینگ</a:t>
            </a:r>
            <a:r>
              <a:rPr lang="en-US" sz="2400" dirty="0">
                <a:latin typeface="Times New Roman" panose="02020603050405020304" pitchFamily="18" charset="0"/>
                <a:cs typeface="B Nazanin" panose="00000400000000000000" pitchFamily="2" charset="-78"/>
              </a:rPr>
              <a:t>  ICIC</a:t>
            </a:r>
            <a:r>
              <a:rPr lang="fa-IR" sz="2400" dirty="0">
                <a:latin typeface="Times New Roman" panose="02020603050405020304" pitchFamily="18" charset="0"/>
                <a:cs typeface="B Nazanin" panose="00000400000000000000" pitchFamily="2" charset="-78"/>
              </a:rPr>
              <a:t> روی رابط</a:t>
            </a:r>
            <a:r>
              <a:rPr lang="en-US" sz="2400" dirty="0">
                <a:latin typeface="Times New Roman" panose="02020603050405020304" pitchFamily="18" charset="0"/>
                <a:cs typeface="B Nazanin" panose="00000400000000000000" pitchFamily="2" charset="-78"/>
              </a:rPr>
              <a:t> X2 </a:t>
            </a:r>
            <a:r>
              <a:rPr lang="fa-IR" sz="2400" dirty="0">
                <a:latin typeface="Times New Roman" panose="02020603050405020304" pitchFamily="18" charset="0"/>
                <a:cs typeface="B Nazanin" panose="00000400000000000000" pitchFamily="2" charset="-78"/>
              </a:rPr>
              <a:t>هر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توانایی دانستن را دارد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بلوک</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های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منابع</a:t>
            </a:r>
            <a:r>
              <a:rPr lang="en-US" sz="2400" dirty="0">
                <a:latin typeface="Times New Roman" panose="02020603050405020304" pitchFamily="18" charset="0"/>
                <a:cs typeface="B Nazanin" panose="00000400000000000000" pitchFamily="2" charset="-78"/>
              </a:rPr>
              <a:t> </a:t>
            </a:r>
            <a:r>
              <a:rPr lang="en-US" sz="2400" dirty="0" err="1" smtClean="0">
                <a:latin typeface="Times New Roman" panose="02020603050405020304" pitchFamily="18" charset="0"/>
                <a:cs typeface="B Nazanin" panose="00000400000000000000" pitchFamily="2" charset="-78"/>
              </a:rPr>
              <a:t>مجازی</a:t>
            </a:r>
            <a:r>
              <a:rPr lang="fa-IR" sz="2400" dirty="0" smtClean="0">
                <a:latin typeface="Times New Roman" panose="02020603050405020304" pitchFamily="18" charset="0"/>
                <a:cs typeface="B Nazanin" panose="00000400000000000000" pitchFamily="2" charset="-78"/>
              </a:rPr>
              <a:t>(</a:t>
            </a:r>
            <a:r>
              <a:rPr lang="en-US" sz="2400" dirty="0" smtClean="0">
                <a:latin typeface="Times New Roman" panose="02020603050405020304" pitchFamily="18" charset="0"/>
                <a:cs typeface="B Nazanin" panose="00000400000000000000" pitchFamily="2" charset="-78"/>
              </a:rPr>
              <a:t>VRB </a:t>
            </a:r>
            <a:r>
              <a:rPr lang="fa-IR" sz="2400" dirty="0">
                <a:latin typeface="Times New Roman" panose="02020603050405020304" pitchFamily="18" charset="0"/>
                <a:cs typeface="B Nazanin" panose="00000400000000000000" pitchFamily="2" charset="-78"/>
              </a:rPr>
              <a:t>ها) </a:t>
            </a:r>
            <a:r>
              <a:rPr lang="en-US" sz="2400" dirty="0" err="1">
                <a:latin typeface="Times New Roman" panose="02020603050405020304" pitchFamily="18" charset="0"/>
                <a:cs typeface="B Nazanin" panose="00000400000000000000" pitchFamily="2" charset="-78"/>
              </a:rPr>
              <a:t>eNB</a:t>
            </a:r>
            <a:r>
              <a:rPr lang="fa-IR" sz="2400" dirty="0">
                <a:latin typeface="Times New Roman" panose="02020603050405020304" pitchFamily="18" charset="0"/>
                <a:cs typeface="B Nazanin" panose="00000400000000000000" pitchFamily="2" charset="-78"/>
              </a:rPr>
              <a:t>های همسایه به احتمال زیاد در آن دخالت می کنند، به عنوان مثال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انتقال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با</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قدرت</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بالای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آستانه</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 در یک سناریو،</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در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آن</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یک</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کانال</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20 مگاهرتز که شامل 100</a:t>
            </a:r>
            <a:r>
              <a:rPr lang="en-US" sz="2400" dirty="0">
                <a:latin typeface="Times New Roman" panose="02020603050405020304" pitchFamily="18" charset="0"/>
                <a:cs typeface="B Nazanin" panose="00000400000000000000" pitchFamily="2" charset="-78"/>
              </a:rPr>
              <a:t> VRB </a:t>
            </a:r>
            <a:r>
              <a:rPr lang="fa-IR" sz="2400" dirty="0">
                <a:latin typeface="Times New Roman" panose="02020603050405020304" pitchFamily="18" charset="0"/>
                <a:cs typeface="B Nazanin" panose="00000400000000000000" pitchFamily="2" charset="-78"/>
              </a:rPr>
              <a:t>است به شبکه اختصاص داده می شود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طول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پیام</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100بیت یا 25 کاراکتر هگزادسیمال است</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زیر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کانال</a:t>
            </a:r>
            <a:r>
              <a:rPr lang="en-US" sz="2400" dirty="0">
                <a:latin typeface="Times New Roman" panose="02020603050405020304" pitchFamily="18" charset="0"/>
                <a:cs typeface="B Nazanin" panose="00000400000000000000" pitchFamily="2" charset="-78"/>
              </a:rPr>
              <a:t> ، </a:t>
            </a:r>
            <a:r>
              <a:rPr lang="en-US" sz="2400" dirty="0" err="1">
                <a:latin typeface="Times New Roman" panose="02020603050405020304" pitchFamily="18" charset="0"/>
                <a:cs typeface="B Nazanin" panose="00000400000000000000" pitchFamily="2" charset="-78"/>
              </a:rPr>
              <a:t>یعنی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حداقل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نهاد</a:t>
            </a:r>
            <a:r>
              <a:rPr lang="en-US" sz="2400" dirty="0">
                <a:latin typeface="Times New Roman" panose="02020603050405020304" pitchFamily="18" charset="0"/>
                <a:cs typeface="B Nazanin" panose="00000400000000000000" pitchFamily="2" charset="-78"/>
              </a:rPr>
              <a:t> اختصاص </a:t>
            </a:r>
            <a:r>
              <a:rPr lang="en-US" sz="2400" dirty="0" err="1">
                <a:latin typeface="Times New Roman" panose="02020603050405020304" pitchFamily="18" charset="0"/>
                <a:cs typeface="B Nazanin" panose="00000400000000000000" pitchFamily="2" charset="-78"/>
              </a:rPr>
              <a:t>داده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شده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یک</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انتقال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فایل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شامل</a:t>
            </a:r>
            <a:r>
              <a:rPr lang="en-US" sz="2400" dirty="0">
                <a:latin typeface="Times New Roman" panose="02020603050405020304" pitchFamily="18" charset="0"/>
                <a:cs typeface="B Nazanin" panose="00000400000000000000" pitchFamily="2" charset="-78"/>
              </a:rPr>
              <a:t> 4 VRB </a:t>
            </a:r>
            <a:r>
              <a:rPr lang="fa-IR" sz="2400" dirty="0">
                <a:latin typeface="Times New Roman" panose="02020603050405020304" pitchFamily="18" charset="0"/>
                <a:cs typeface="B Nazanin" panose="00000400000000000000" pitchFamily="2" charset="-78"/>
              </a:rPr>
              <a:t> مجاور است،</a:t>
            </a:r>
            <a:r>
              <a:rPr lang="en-US" sz="2400" dirty="0" err="1">
                <a:latin typeface="Times New Roman" panose="02020603050405020304" pitchFamily="18" charset="0"/>
                <a:cs typeface="B Nazanin" panose="00000400000000000000" pitchFamily="2" charset="-78"/>
              </a:rPr>
              <a:t>اگر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تخصیص</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منبع</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نوع</a:t>
            </a:r>
            <a:r>
              <a:rPr lang="en-US" sz="2400" dirty="0">
                <a:latin typeface="Times New Roman" panose="02020603050405020304" pitchFamily="18" charset="0"/>
                <a:cs typeface="B Nazanin" panose="00000400000000000000" pitchFamily="2" charset="-78"/>
              </a:rPr>
              <a:t> 0" </a:t>
            </a:r>
            <a:r>
              <a:rPr lang="en-US" sz="2400" dirty="0" err="1">
                <a:latin typeface="Times New Roman" panose="02020603050405020304" pitchFamily="18" charset="0"/>
                <a:cs typeface="B Nazanin" panose="00000400000000000000" pitchFamily="2" charset="-78"/>
              </a:rPr>
              <a:t>مورد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استفاده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قرار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گیرد</a:t>
            </a:r>
            <a:r>
              <a:rPr lang="en-US" sz="2400" dirty="0">
                <a:latin typeface="Times New Roman" panose="02020603050405020304" pitchFamily="18" charset="0"/>
                <a:cs typeface="B Nazanin" panose="00000400000000000000" pitchFamily="2" charset="-78"/>
              </a:rPr>
              <a:t> [17] .</a:t>
            </a:r>
            <a:r>
              <a:rPr lang="fa-IR" sz="2400" dirty="0">
                <a:latin typeface="Times New Roman" panose="02020603050405020304" pitchFamily="18" charset="0"/>
                <a:cs typeface="B Nazanin" panose="00000400000000000000" pitchFamily="2" charset="-78"/>
              </a:rPr>
              <a:t>در مورد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مرکزی در شکل 1،</a:t>
            </a:r>
            <a:r>
              <a:rPr lang="en-US" sz="2400" dirty="0" err="1">
                <a:latin typeface="Times New Roman" panose="02020603050405020304" pitchFamily="18" charset="0"/>
                <a:cs typeface="B Nazanin" panose="00000400000000000000" pitchFamily="2" charset="-78"/>
              </a:rPr>
              <a:t>آن</a:t>
            </a:r>
            <a:r>
              <a:rPr lang="en-US" sz="2400" dirty="0">
                <a:latin typeface="Times New Roman" panose="02020603050405020304" pitchFamily="18" charset="0"/>
                <a:cs typeface="B Nazanin" panose="00000400000000000000" pitchFamily="2" charset="-78"/>
              </a:rPr>
              <a:t> 6 </a:t>
            </a:r>
            <a:r>
              <a:rPr lang="en-US" sz="2400" dirty="0" err="1">
                <a:latin typeface="Times New Roman" panose="02020603050405020304" pitchFamily="18" charset="0"/>
                <a:cs typeface="B Nazanin" panose="00000400000000000000" pitchFamily="2" charset="-78"/>
              </a:rPr>
              <a:t>پیام</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از همسایگان خود دریافت می کند،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کدام</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شامل</a:t>
            </a:r>
            <a:r>
              <a:rPr lang="en-US" sz="2400" dirty="0">
                <a:latin typeface="Times New Roman" panose="02020603050405020304" pitchFamily="18" charset="0"/>
                <a:cs typeface="B Nazanin" panose="00000400000000000000" pitchFamily="2" charset="-78"/>
              </a:rPr>
              <a:t> 25 </a:t>
            </a:r>
            <a:r>
              <a:rPr lang="en-US" sz="2400" dirty="0" err="1">
                <a:latin typeface="Times New Roman" panose="02020603050405020304" pitchFamily="18" charset="0"/>
                <a:cs typeface="B Nazanin" panose="00000400000000000000" pitchFamily="2" charset="-78"/>
              </a:rPr>
              <a:t>کاراکتر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هگزادسیمال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می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باشد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حاوی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زیر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کانال</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هایی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هستند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نیاز</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رزرو</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دارند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تا</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از</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دخالت</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بین</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سلولی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جلوگیری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شود</a:t>
            </a:r>
            <a:r>
              <a:rPr lang="en-US" sz="2400" dirty="0">
                <a:latin typeface="Times New Roman" panose="02020603050405020304" pitchFamily="18" charset="0"/>
                <a:cs typeface="B Nazanin" panose="00000400000000000000" pitchFamily="2" charset="-78"/>
              </a:rPr>
              <a:t>. 0xF </a:t>
            </a:r>
            <a:r>
              <a:rPr lang="fa-IR" sz="2400" dirty="0">
                <a:latin typeface="Times New Roman" panose="02020603050405020304" pitchFamily="18" charset="0"/>
                <a:cs typeface="B Nazanin" panose="00000400000000000000" pitchFamily="2" charset="-78"/>
              </a:rPr>
              <a:t>نشان می دهد که یک زیر کانال در حال استفاده توسط همسایه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است،</a:t>
            </a:r>
            <a:r>
              <a:rPr lang="en-US" sz="2400" dirty="0">
                <a:latin typeface="Times New Roman" panose="02020603050405020304" pitchFamily="18" charset="0"/>
                <a:cs typeface="B Nazanin" panose="00000400000000000000" pitchFamily="2" charset="-78"/>
              </a:rPr>
              <a:t> 0x0</a:t>
            </a:r>
            <a:r>
              <a:rPr lang="fa-IR" sz="2400" dirty="0">
                <a:latin typeface="Times New Roman" panose="02020603050405020304" pitchFamily="18" charset="0"/>
                <a:cs typeface="B Nazanin" panose="00000400000000000000" pitchFamily="2" charset="-78"/>
              </a:rPr>
              <a:t> به این معنی است که استفاده از ان توسط</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fa-IR" sz="2400" dirty="0">
                <a:latin typeface="Times New Roman" panose="02020603050405020304" pitchFamily="18" charset="0"/>
                <a:cs typeface="B Nazanin" panose="00000400000000000000" pitchFamily="2" charset="-78"/>
              </a:rPr>
              <a:t>که پیام</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را دریافت می کند، امن است</a:t>
            </a:r>
            <a:r>
              <a:rPr lang="en-US" sz="2400" dirty="0">
                <a:latin typeface="Times New Roman" panose="02020603050405020304" pitchFamily="18" charset="0"/>
                <a:cs typeface="B Nazanin" panose="00000400000000000000" pitchFamily="2" charset="-78"/>
              </a:rPr>
              <a:t>.</a:t>
            </a:r>
          </a:p>
          <a:p>
            <a:pPr algn="justLow" rtl="1"/>
            <a:endParaRPr lang="en-US" sz="2400" dirty="0">
              <a:latin typeface="Times New Roman" panose="02020603050405020304" pitchFamily="18" charset="0"/>
              <a:cs typeface="B Nazanin" panose="00000400000000000000" pitchFamily="2" charset="-78"/>
            </a:endParaRPr>
          </a:p>
          <a:p>
            <a:pPr algn="justLow" rtl="1"/>
            <a:endParaRPr lang="en-US" sz="2400" dirty="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087BB5F-D0C1-46E8-9829-0437573FD97A}" type="slidenum">
              <a:rPr lang="en-US" smtClean="0"/>
              <a:t>23</a:t>
            </a:fld>
            <a:endParaRPr lang="en-US"/>
          </a:p>
        </p:txBody>
      </p:sp>
    </p:spTree>
    <p:extLst>
      <p:ext uri="{BB962C8B-B14F-4D97-AF65-F5344CB8AC3E}">
        <p14:creationId xmlns:p14="http://schemas.microsoft.com/office/powerpoint/2010/main" val="1887054072"/>
      </p:ext>
    </p:extLst>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8269" y="645994"/>
            <a:ext cx="8915400" cy="3777622"/>
          </a:xfrm>
        </p:spPr>
        <p:txBody>
          <a:bodyPr>
            <a:normAutofit/>
          </a:bodyPr>
          <a:lstStyle/>
          <a:p>
            <a:pPr algn="justLow" rtl="1"/>
            <a:r>
              <a:rPr lang="fa-IR" sz="2400" dirty="0" smtClean="0">
                <a:latin typeface="Times New Roman" panose="02020603050405020304" pitchFamily="18" charset="0"/>
                <a:cs typeface="B Nazanin" panose="00000400000000000000" pitchFamily="2" charset="-78"/>
              </a:rPr>
              <a:t>استفاده </a:t>
            </a:r>
            <a:r>
              <a:rPr lang="fa-IR" sz="2400" dirty="0">
                <a:latin typeface="Times New Roman" panose="02020603050405020304" pitchFamily="18" charset="0"/>
                <a:cs typeface="B Nazanin" panose="00000400000000000000" pitchFamily="2" charset="-78"/>
              </a:rPr>
              <a:t>از این پیام های</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 را برای ایجاد ماسک های بیتی</a:t>
            </a:r>
            <a:r>
              <a:rPr lang="en-US" sz="2400" dirty="0">
                <a:latin typeface="Times New Roman" panose="02020603050405020304" pitchFamily="18" charset="0"/>
                <a:cs typeface="B Nazanin" panose="00000400000000000000" pitchFamily="2" charset="-78"/>
              </a:rPr>
              <a:t> ICIC </a:t>
            </a:r>
            <a:r>
              <a:rPr lang="fa-IR" sz="2400" dirty="0">
                <a:latin typeface="Times New Roman" panose="02020603050405020304" pitchFamily="18" charset="0"/>
                <a:cs typeface="B Nazanin" panose="00000400000000000000" pitchFamily="2" charset="-78"/>
              </a:rPr>
              <a:t>نشان داده شده پیشنهاد می کنیم</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زیر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کانالها</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برای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استفاده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از</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هر</a:t>
            </a:r>
            <a:r>
              <a:rPr lang="en-US" sz="2400" dirty="0">
                <a:latin typeface="Times New Roman" panose="02020603050405020304" pitchFamily="18" charset="0"/>
                <a:cs typeface="B Nazanin" panose="00000400000000000000" pitchFamily="2" charset="-78"/>
              </a:rPr>
              <a:t> ENB </a:t>
            </a:r>
            <a:r>
              <a:rPr lang="fa-IR" sz="2400" dirty="0">
                <a:latin typeface="Times New Roman" panose="02020603050405020304" pitchFamily="18" charset="0"/>
                <a:cs typeface="B Nazanin" panose="00000400000000000000" pitchFamily="2" charset="-78"/>
              </a:rPr>
              <a:t>داده شده ایمن نیستند، همانطور که توسط همسایگان خود آگاه می شوند و از این ماسک های بیتی برای ایجاد توابع اکتشافی</a:t>
            </a:r>
            <a:r>
              <a:rPr lang="en-US" sz="2400" dirty="0">
                <a:latin typeface="Times New Roman" panose="02020603050405020304" pitchFamily="18" charset="0"/>
                <a:cs typeface="B Nazanin" panose="00000400000000000000" pitchFamily="2" charset="-78"/>
              </a:rPr>
              <a:t> H (a) </a:t>
            </a:r>
            <a:r>
              <a:rPr lang="fa-IR" sz="2400" dirty="0">
                <a:latin typeface="Times New Roman" panose="02020603050405020304" pitchFamily="18" charset="0"/>
                <a:cs typeface="B Nazanin" panose="00000400000000000000" pitchFamily="2" charset="-78"/>
              </a:rPr>
              <a:t>استفاده  می شود،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که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نوبه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خود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بر</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انتخاب</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واگذاری</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طیف</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ساخته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شده</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توسط</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الگوریتم</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مبتنی بر</a:t>
            </a:r>
            <a:r>
              <a:rPr lang="en-US" sz="2400" dirty="0">
                <a:latin typeface="Times New Roman" panose="02020603050405020304" pitchFamily="18" charset="0"/>
                <a:cs typeface="B Nazanin" panose="00000400000000000000" pitchFamily="2" charset="-78"/>
              </a:rPr>
              <a:t> Q-learning </a:t>
            </a:r>
            <a:r>
              <a:rPr lang="fa-IR" sz="2400" dirty="0">
                <a:latin typeface="Times New Roman" panose="02020603050405020304" pitchFamily="18" charset="0"/>
                <a:cs typeface="B Nazanin" panose="00000400000000000000" pitchFamily="2" charset="-78"/>
              </a:rPr>
              <a:t>تأثیر می گذارد</a:t>
            </a:r>
            <a:r>
              <a:rPr lang="en-US" sz="2400" dirty="0">
                <a:latin typeface="Times New Roman" panose="02020603050405020304" pitchFamily="18" charset="0"/>
                <a:cs typeface="B Nazanin" panose="00000400000000000000" pitchFamily="2" charset="-78"/>
              </a:rPr>
              <a:t>. </a:t>
            </a:r>
          </a:p>
          <a:p>
            <a:pPr algn="justLow" rtl="1"/>
            <a:r>
              <a:rPr lang="fa-IR" sz="2400" dirty="0">
                <a:latin typeface="Times New Roman" panose="02020603050405020304" pitchFamily="18" charset="0"/>
                <a:cs typeface="B Nazanin" panose="00000400000000000000" pitchFamily="2" charset="-78"/>
              </a:rPr>
              <a:t>هنگامی که یک درخواست برای انتقال فایل جدید دریافت می شود،</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با جمع آوری آخرین پیام های</a:t>
            </a:r>
            <a:r>
              <a:rPr lang="en-US" sz="2400" dirty="0">
                <a:latin typeface="Times New Roman" panose="02020603050405020304" pitchFamily="18" charset="0"/>
                <a:cs typeface="B Nazanin" panose="00000400000000000000" pitchFamily="2" charset="-78"/>
              </a:rPr>
              <a:t> RNTP </a:t>
            </a:r>
            <a:r>
              <a:rPr lang="fa-IR" sz="2400" dirty="0">
                <a:latin typeface="Times New Roman" panose="02020603050405020304" pitchFamily="18" charset="0"/>
                <a:cs typeface="B Nazanin" panose="00000400000000000000" pitchFamily="2" charset="-78"/>
              </a:rPr>
              <a:t>از همسایگان خود در یک ماسک بیتی </a:t>
            </a:r>
            <a:r>
              <a:rPr lang="en-US" sz="2400" dirty="0">
                <a:latin typeface="Times New Roman" panose="02020603050405020304" pitchFamily="18" charset="0"/>
                <a:cs typeface="B Nazanin" panose="00000400000000000000" pitchFamily="2" charset="-78"/>
              </a:rPr>
              <a:t>ICIC </a:t>
            </a:r>
            <a:r>
              <a:rPr lang="fa-IR" sz="2400" dirty="0">
                <a:latin typeface="Times New Roman" panose="02020603050405020304" pitchFamily="18" charset="0"/>
                <a:cs typeface="B Nazanin" panose="00000400000000000000" pitchFamily="2" charset="-78"/>
              </a:rPr>
              <a:t>با استفاده از عملیات </a:t>
            </a:r>
            <a:r>
              <a:rPr lang="fa-IR" sz="2400" dirty="0" smtClean="0">
                <a:latin typeface="Times New Roman" panose="02020603050405020304" pitchFamily="18" charset="0"/>
                <a:cs typeface="B Nazanin" panose="00000400000000000000" pitchFamily="2" charset="-78"/>
              </a:rPr>
              <a:t>بیتی</a:t>
            </a:r>
            <a:r>
              <a:rPr lang="en-US" sz="2400" dirty="0" smtClean="0">
                <a:latin typeface="Times New Roman" panose="02020603050405020304" pitchFamily="18" charset="0"/>
                <a:cs typeface="B Nazanin" panose="00000400000000000000" pitchFamily="2" charset="-78"/>
              </a:rPr>
              <a:t>OR </a:t>
            </a:r>
            <a:r>
              <a:rPr lang="fa-IR" sz="2400" dirty="0">
                <a:latin typeface="Times New Roman" panose="02020603050405020304" pitchFamily="18" charset="0"/>
                <a:cs typeface="B Nazanin" panose="00000400000000000000" pitchFamily="2" charset="-78"/>
              </a:rPr>
              <a:t>شروع می شود همانطور که توسط معادله زیر شرح داده می شود</a:t>
            </a:r>
            <a:r>
              <a:rPr lang="en-US" sz="2400" dirty="0">
                <a:latin typeface="Times New Roman" panose="02020603050405020304" pitchFamily="18" charset="0"/>
                <a:cs typeface="B Nazanin" panose="00000400000000000000" pitchFamily="2" charset="-78"/>
              </a:rPr>
              <a:t>:</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024378" y="4524204"/>
            <a:ext cx="4218870" cy="1180560"/>
          </a:xfrm>
          <a:prstGeom prst="rect">
            <a:avLst/>
          </a:prstGeom>
          <a:noFill/>
          <a:ln>
            <a:noFill/>
          </a:ln>
        </p:spPr>
      </p:pic>
      <p:sp>
        <p:nvSpPr>
          <p:cNvPr id="5" name="Slide Number Placeholder 4"/>
          <p:cNvSpPr>
            <a:spLocks noGrp="1"/>
          </p:cNvSpPr>
          <p:nvPr>
            <p:ph type="sldNum" sz="quarter" idx="12"/>
          </p:nvPr>
        </p:nvSpPr>
        <p:spPr/>
        <p:txBody>
          <a:bodyPr/>
          <a:lstStyle/>
          <a:p>
            <a:fld id="{0087BB5F-D0C1-46E8-9829-0437573FD97A}" type="slidenum">
              <a:rPr lang="en-US" smtClean="0"/>
              <a:t>24</a:t>
            </a:fld>
            <a:endParaRPr lang="en-US"/>
          </a:p>
        </p:txBody>
      </p:sp>
    </p:spTree>
    <p:extLst>
      <p:ext uri="{BB962C8B-B14F-4D97-AF65-F5344CB8AC3E}">
        <p14:creationId xmlns:p14="http://schemas.microsoft.com/office/powerpoint/2010/main" val="1725569346"/>
      </p:ext>
    </p:extLst>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5313" y="536812"/>
            <a:ext cx="8915400" cy="3777622"/>
          </a:xfrm>
        </p:spPr>
        <p:txBody>
          <a:bodyPr>
            <a:noAutofit/>
          </a:bodyPr>
          <a:lstStyle/>
          <a:p>
            <a:pPr algn="justLow" rtl="1"/>
            <a:r>
              <a:rPr lang="fa-IR" sz="2800" dirty="0">
                <a:latin typeface="Times New Roman" panose="02020603050405020304" pitchFamily="18" charset="0"/>
                <a:cs typeface="B Nazanin" panose="00000400000000000000" pitchFamily="2" charset="-78"/>
              </a:rPr>
              <a:t>جایی که ماسک یک رشته کاراکتر 25 هگزادسیمالی است نشان دهنده زیر کانال هایی است که توسط هر یک از ایستگاه های پایه مجاور توسط</a:t>
            </a:r>
            <a:r>
              <a:rPr lang="en-US" sz="2800" dirty="0">
                <a:latin typeface="Times New Roman" panose="02020603050405020304" pitchFamily="18" charset="0"/>
                <a:cs typeface="B Nazanin" panose="00000400000000000000" pitchFamily="2" charset="-78"/>
              </a:rPr>
              <a:t> F </a:t>
            </a:r>
            <a:r>
              <a:rPr lang="fa-IR" sz="2800" dirty="0">
                <a:latin typeface="Times New Roman" panose="02020603050405020304" pitchFamily="18" charset="0"/>
                <a:cs typeface="B Nazanin" panose="00000400000000000000" pitchFamily="2" charset="-78"/>
              </a:rPr>
              <a:t>ذخیره شده اند</a:t>
            </a:r>
            <a:r>
              <a:rPr lang="en-US" sz="2800" dirty="0">
                <a:latin typeface="Times New Roman" panose="02020603050405020304" pitchFamily="18" charset="0"/>
                <a:cs typeface="B Nazanin" panose="00000400000000000000" pitchFamily="2" charset="-78"/>
              </a:rPr>
              <a:t> و </a:t>
            </a:r>
            <a:r>
              <a:rPr lang="en-US" sz="2800" dirty="0" err="1">
                <a:latin typeface="Times New Roman" panose="02020603050405020304" pitchFamily="18" charset="0"/>
                <a:cs typeface="B Nazanin" panose="00000400000000000000" pitchFamily="2" charset="-78"/>
              </a:rPr>
              <a:t>زیر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کانال</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های</a:t>
            </a:r>
            <a:r>
              <a:rPr lang="en-US" sz="2800" dirty="0">
                <a:latin typeface="Times New Roman" panose="02020603050405020304" pitchFamily="18" charset="0"/>
                <a:cs typeface="B Nazanin" panose="00000400000000000000" pitchFamily="2" charset="-78"/>
              </a:rPr>
              <a:t> “safe-</a:t>
            </a:r>
            <a:r>
              <a:rPr lang="en-US" sz="2800" dirty="0" err="1">
                <a:latin typeface="Times New Roman" panose="02020603050405020304" pitchFamily="18" charset="0"/>
                <a:cs typeface="B Nazanin" panose="00000400000000000000" pitchFamily="2" charset="-78"/>
              </a:rPr>
              <a:t>touse</a:t>
            </a:r>
            <a:r>
              <a:rPr lang="fa-IR" sz="2800" dirty="0">
                <a:latin typeface="Times New Roman" panose="02020603050405020304" pitchFamily="18" charset="0"/>
                <a:cs typeface="B Nazanin" panose="00000400000000000000" pitchFamily="2" charset="-78"/>
              </a:rPr>
              <a:t>” توسط 0 نشان داده می شود ، </a:t>
            </a:r>
            <a:r>
              <a:rPr lang="en-US" sz="2800" dirty="0" err="1">
                <a:latin typeface="Times New Roman" panose="02020603050405020304" pitchFamily="18" charset="0"/>
                <a:cs typeface="B Nazanin" panose="00000400000000000000" pitchFamily="2" charset="-78"/>
              </a:rPr>
              <a:t>RNTP</a:t>
            </a:r>
            <a:r>
              <a:rPr lang="en-US" sz="2800" baseline="-25000" dirty="0" err="1">
                <a:latin typeface="Times New Roman" panose="02020603050405020304" pitchFamily="18" charset="0"/>
                <a:cs typeface="B Nazanin" panose="00000400000000000000" pitchFamily="2" charset="-78"/>
              </a:rPr>
              <a:t>n</a:t>
            </a:r>
            <a:r>
              <a:rPr lang="en-US" sz="2800" baseline="-250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یک کاراکتر 25 هگزادسیمالی  پیام</a:t>
            </a:r>
            <a:r>
              <a:rPr lang="en-US" sz="2800" dirty="0">
                <a:latin typeface="Times New Roman" panose="02020603050405020304" pitchFamily="18" charset="0"/>
                <a:cs typeface="B Nazanin" panose="00000400000000000000" pitchFamily="2" charset="-78"/>
              </a:rPr>
              <a:t> RNTP</a:t>
            </a:r>
            <a:r>
              <a:rPr lang="fa-IR" sz="2800" dirty="0">
                <a:latin typeface="Times New Roman" panose="02020603050405020304" pitchFamily="18" charset="0"/>
                <a:cs typeface="B Nazanin" panose="00000400000000000000" pitchFamily="2" charset="-78"/>
              </a:rPr>
              <a:t> از </a:t>
            </a:r>
            <a:r>
              <a:rPr lang="en-US" sz="2800" dirty="0">
                <a:latin typeface="Times New Roman" panose="02020603050405020304" pitchFamily="18" charset="0"/>
                <a:cs typeface="B Nazanin" panose="00000400000000000000" pitchFamily="2" charset="-78"/>
              </a:rPr>
              <a:t>n</a:t>
            </a:r>
            <a:r>
              <a:rPr lang="fa-IR" sz="2800" dirty="0">
                <a:latin typeface="Times New Roman" panose="02020603050405020304" pitchFamily="18" charset="0"/>
                <a:cs typeface="B Nazanin" panose="00000400000000000000" pitchFamily="2" charset="-78"/>
              </a:rPr>
              <a:t>امین همسایه </a:t>
            </a:r>
            <a:r>
              <a:rPr lang="en-US" sz="2800" dirty="0" err="1">
                <a:latin typeface="Times New Roman" panose="02020603050405020304" pitchFamily="18" charset="0"/>
                <a:cs typeface="B Nazanin" panose="00000400000000000000" pitchFamily="2" charset="-78"/>
              </a:rPr>
              <a:t>eNB</a:t>
            </a:r>
            <a:r>
              <a:rPr lang="fa-IR" sz="2800" dirty="0">
                <a:latin typeface="Times New Roman" panose="02020603050405020304" pitchFamily="18" charset="0"/>
                <a:cs typeface="B Nazanin" panose="00000400000000000000" pitchFamily="2" charset="-78"/>
              </a:rPr>
              <a:t> است و</a:t>
            </a:r>
            <a:r>
              <a:rPr lang="en-US" sz="2800" dirty="0">
                <a:latin typeface="Times New Roman" panose="02020603050405020304" pitchFamily="18" charset="0"/>
                <a:cs typeface="B Nazanin" panose="00000400000000000000" pitchFamily="2" charset="-78"/>
              </a:rPr>
              <a:t> N </a:t>
            </a:r>
            <a:r>
              <a:rPr lang="fa-IR" sz="2800" dirty="0">
                <a:latin typeface="Times New Roman" panose="02020603050405020304" pitchFamily="18" charset="0"/>
                <a:cs typeface="B Nazanin" panose="00000400000000000000" pitchFamily="2" charset="-78"/>
              </a:rPr>
              <a:t>تعداد کل</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fa-IR" sz="2800" dirty="0">
                <a:latin typeface="Times New Roman" panose="02020603050405020304" pitchFamily="18" charset="0"/>
                <a:cs typeface="B Nazanin" panose="00000400000000000000" pitchFamily="2" charset="-78"/>
              </a:rPr>
              <a:t> های همسایه است</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تبادل پیام</a:t>
            </a:r>
            <a:r>
              <a:rPr lang="en-US" sz="2800" dirty="0">
                <a:latin typeface="Times New Roman" panose="02020603050405020304" pitchFamily="18" charset="0"/>
                <a:cs typeface="B Nazanin" panose="00000400000000000000" pitchFamily="2" charset="-78"/>
              </a:rPr>
              <a:t> RNTP </a:t>
            </a:r>
            <a:r>
              <a:rPr lang="fa-IR" sz="2800" dirty="0">
                <a:latin typeface="Times New Roman" panose="02020603050405020304" pitchFamily="18" charset="0"/>
                <a:cs typeface="B Nazanin" panose="00000400000000000000" pitchFamily="2" charset="-78"/>
              </a:rPr>
              <a:t>می تواند مکررا  هر 20 میلی ثانیه  انجام شود[1]، و مجبور نیستند هماهنگ شوند</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هر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همیشه از آخرین پیام</a:t>
            </a:r>
            <a:r>
              <a:rPr lang="en-US" sz="2800" dirty="0">
                <a:latin typeface="Times New Roman" panose="02020603050405020304" pitchFamily="18" charset="0"/>
                <a:cs typeface="B Nazanin" panose="00000400000000000000" pitchFamily="2" charset="-78"/>
              </a:rPr>
              <a:t> RNTP </a:t>
            </a:r>
            <a:r>
              <a:rPr lang="fa-IR" sz="2800" dirty="0">
                <a:latin typeface="Times New Roman" panose="02020603050405020304" pitchFamily="18" charset="0"/>
                <a:cs typeface="B Nazanin" panose="00000400000000000000" pitchFamily="2" charset="-78"/>
              </a:rPr>
              <a:t>دریافت شده از یک همسایه معین استفاده می کند</a:t>
            </a:r>
            <a:r>
              <a:rPr lang="en-US" sz="2800" dirty="0">
                <a:latin typeface="Times New Roman" panose="02020603050405020304" pitchFamily="18" charset="0"/>
                <a:cs typeface="B Nazanin" panose="00000400000000000000" pitchFamily="2" charset="-78"/>
              </a:rPr>
              <a:t>.</a:t>
            </a:r>
          </a:p>
          <a:p>
            <a:pPr algn="justLow" rtl="1"/>
            <a:r>
              <a:rPr lang="fa-IR" sz="2800" dirty="0">
                <a:latin typeface="Times New Roman" panose="02020603050405020304" pitchFamily="18" charset="0"/>
                <a:cs typeface="B Nazanin" panose="00000400000000000000" pitchFamily="2" charset="-78"/>
              </a:rPr>
              <a:t>پس از ایجاد ماسک</a:t>
            </a:r>
            <a:r>
              <a:rPr lang="en-US" sz="2800" dirty="0">
                <a:latin typeface="Times New Roman" panose="02020603050405020304" pitchFamily="18" charset="0"/>
                <a:cs typeface="B Nazanin" panose="00000400000000000000" pitchFamily="2" charset="-78"/>
              </a:rPr>
              <a:t> ICIC</a:t>
            </a:r>
            <a:r>
              <a:rPr lang="fa-IR" sz="2800" dirty="0">
                <a:latin typeface="Times New Roman" panose="02020603050405020304" pitchFamily="18" charset="0"/>
                <a:cs typeface="B Nazanin" panose="00000400000000000000" pitchFamily="2" charset="-78"/>
              </a:rPr>
              <a:t>،</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ما</a:t>
            </a:r>
            <a:r>
              <a:rPr lang="fa-IR"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 ناشی از یک تابع اکتشافی</a:t>
            </a:r>
            <a:r>
              <a:rPr lang="en-US" sz="2800" dirty="0">
                <a:latin typeface="Times New Roman" panose="02020603050405020304" pitchFamily="18" charset="0"/>
                <a:cs typeface="B Nazanin" panose="00000400000000000000" pitchFamily="2" charset="-78"/>
              </a:rPr>
              <a:t> H (a) </a:t>
            </a:r>
            <a:r>
              <a:rPr lang="fa-IR" sz="2800" dirty="0">
                <a:latin typeface="Times New Roman" panose="02020603050405020304" pitchFamily="18" charset="0"/>
                <a:cs typeface="B Nazanin" panose="00000400000000000000" pitchFamily="2" charset="-78"/>
              </a:rPr>
              <a:t>را به صورت زیر بدست می آوریم</a:t>
            </a:r>
            <a:r>
              <a:rPr lang="en-US" sz="2800" dirty="0">
                <a:latin typeface="Times New Roman" panose="02020603050405020304" pitchFamily="18" charset="0"/>
                <a:cs typeface="B Nazanin" panose="00000400000000000000" pitchFamily="2" charset="-78"/>
              </a:rPr>
              <a:t>:</a:t>
            </a:r>
          </a:p>
          <a:p>
            <a:pPr algn="justLow"/>
            <a:endParaRPr lang="en-US" sz="2800" dirty="0">
              <a:latin typeface="Times New Roman" panose="02020603050405020304" pitchFamily="18" charset="0"/>
              <a:cs typeface="B Nazanin" panose="00000400000000000000" pitchFamily="2" charset="-78"/>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534262" y="5201310"/>
            <a:ext cx="5896340" cy="1090307"/>
          </a:xfrm>
          <a:prstGeom prst="rect">
            <a:avLst/>
          </a:prstGeom>
          <a:noFill/>
          <a:ln>
            <a:noFill/>
          </a:ln>
        </p:spPr>
      </p:pic>
      <p:sp>
        <p:nvSpPr>
          <p:cNvPr id="5" name="Slide Number Placeholder 4"/>
          <p:cNvSpPr>
            <a:spLocks noGrp="1"/>
          </p:cNvSpPr>
          <p:nvPr>
            <p:ph type="sldNum" sz="quarter" idx="12"/>
          </p:nvPr>
        </p:nvSpPr>
        <p:spPr/>
        <p:txBody>
          <a:bodyPr/>
          <a:lstStyle/>
          <a:p>
            <a:fld id="{0087BB5F-D0C1-46E8-9829-0437573FD97A}" type="slidenum">
              <a:rPr lang="en-US" smtClean="0"/>
              <a:t>25</a:t>
            </a:fld>
            <a:endParaRPr lang="en-US"/>
          </a:p>
        </p:txBody>
      </p:sp>
    </p:spTree>
    <p:extLst>
      <p:ext uri="{BB962C8B-B14F-4D97-AF65-F5344CB8AC3E}">
        <p14:creationId xmlns:p14="http://schemas.microsoft.com/office/powerpoint/2010/main" val="2688525965"/>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46412"/>
            <a:ext cx="8915400" cy="4764810"/>
          </a:xfrm>
        </p:spPr>
        <p:txBody>
          <a:bodyPr>
            <a:normAutofit fontScale="85000" lnSpcReduction="10000"/>
          </a:bodyPr>
          <a:lstStyle/>
          <a:p>
            <a:pPr algn="justLow" rtl="1"/>
            <a:r>
              <a:rPr lang="en-US" sz="2800" dirty="0">
                <a:latin typeface="Times New Roman" panose="02020603050405020304" pitchFamily="18" charset="0"/>
                <a:cs typeface="B Nazanin" panose="00000400000000000000" pitchFamily="2" charset="-78"/>
              </a:rPr>
              <a:t> H (a) </a:t>
            </a:r>
            <a:r>
              <a:rPr lang="fa-IR" sz="2800" dirty="0">
                <a:latin typeface="Times New Roman" panose="02020603050405020304" pitchFamily="18" charset="0"/>
                <a:cs typeface="B Nazanin" panose="00000400000000000000" pitchFamily="2" charset="-78"/>
              </a:rPr>
              <a:t>می تواند برای ایجاد </a:t>
            </a:r>
            <a:r>
              <a:rPr lang="en-US" sz="2800" dirty="0">
                <a:latin typeface="Times New Roman" panose="02020603050405020304" pitchFamily="18" charset="0"/>
                <a:cs typeface="B Nazanin" panose="00000400000000000000" pitchFamily="2" charset="-78"/>
              </a:rPr>
              <a:t>Q-table </a:t>
            </a:r>
            <a:r>
              <a:rPr lang="fa-IR" sz="2800" dirty="0">
                <a:latin typeface="Times New Roman" panose="02020603050405020304" pitchFamily="18" charset="0"/>
                <a:cs typeface="B Nazanin" panose="00000400000000000000" pitchFamily="2" charset="-78"/>
              </a:rPr>
              <a:t>موقت ماسک شده </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Q</a:t>
            </a:r>
            <a:r>
              <a:rPr lang="en-US" sz="2800" baseline="-25000" dirty="0" err="1">
                <a:latin typeface="Times New Roman" panose="02020603050405020304" pitchFamily="18" charset="0"/>
                <a:cs typeface="B Nazanin" panose="00000400000000000000" pitchFamily="2" charset="-78"/>
              </a:rPr>
              <a:t>m</a:t>
            </a:r>
            <a:r>
              <a:rPr lang="en-US" sz="2800" dirty="0">
                <a:latin typeface="Times New Roman" panose="02020603050405020304" pitchFamily="18" charset="0"/>
                <a:cs typeface="B Nazanin" panose="00000400000000000000" pitchFamily="2" charset="-78"/>
              </a:rPr>
              <a:t> (a) </a:t>
            </a:r>
            <a:r>
              <a:rPr lang="fa-IR" sz="2800" dirty="0">
                <a:latin typeface="Times New Roman" panose="02020603050405020304" pitchFamily="18" charset="0"/>
                <a:cs typeface="B Nazanin" panose="00000400000000000000" pitchFamily="2" charset="-78"/>
              </a:rPr>
              <a:t>با استفاده از معادله زیر به کار گرفته </a:t>
            </a:r>
            <a:r>
              <a:rPr lang="fa-IR" sz="2800" dirty="0" smtClean="0">
                <a:latin typeface="Times New Roman" panose="02020603050405020304" pitchFamily="18" charset="0"/>
                <a:cs typeface="B Nazanin" panose="00000400000000000000" pitchFamily="2" charset="-78"/>
              </a:rPr>
              <a:t>شود.</a:t>
            </a:r>
          </a:p>
          <a:p>
            <a:pPr algn="justLow" rtl="1"/>
            <a:endParaRPr lang="fa-IR" sz="2800" dirty="0" smtClean="0">
              <a:latin typeface="Times New Roman" panose="02020603050405020304" pitchFamily="18" charset="0"/>
              <a:cs typeface="B Nazanin" panose="00000400000000000000" pitchFamily="2" charset="-78"/>
            </a:endParaRPr>
          </a:p>
          <a:p>
            <a:pPr algn="justLow" rtl="1"/>
            <a:endParaRPr lang="fa-IR" sz="2800" dirty="0">
              <a:latin typeface="Times New Roman" panose="02020603050405020304" pitchFamily="18" charset="0"/>
              <a:cs typeface="B Nazanin" panose="00000400000000000000" pitchFamily="2" charset="-78"/>
            </a:endParaRPr>
          </a:p>
          <a:p>
            <a:pPr algn="justLow" rtl="1"/>
            <a:endParaRPr lang="fa-IR" sz="2800" dirty="0" smtClean="0">
              <a:latin typeface="Times New Roman" panose="02020603050405020304" pitchFamily="18" charset="0"/>
              <a:cs typeface="B Nazanin" panose="00000400000000000000" pitchFamily="2" charset="-78"/>
            </a:endParaRPr>
          </a:p>
          <a:p>
            <a:pPr algn="justLow" rtl="1"/>
            <a:r>
              <a:rPr lang="en-US" sz="2800" dirty="0" err="1">
                <a:latin typeface="Times New Roman" panose="02020603050405020304" pitchFamily="18" charset="0"/>
                <a:cs typeface="B Nazanin" panose="00000400000000000000" pitchFamily="2" charset="-78"/>
              </a:rPr>
              <a:t>Q</a:t>
            </a:r>
            <a:r>
              <a:rPr lang="en-US" sz="2800" baseline="-25000" dirty="0" err="1">
                <a:latin typeface="Times New Roman" panose="02020603050405020304" pitchFamily="18" charset="0"/>
                <a:cs typeface="B Nazanin" panose="00000400000000000000" pitchFamily="2" charset="-78"/>
              </a:rPr>
              <a:t>m</a:t>
            </a:r>
            <a:r>
              <a:rPr lang="en-US" sz="2800" dirty="0">
                <a:latin typeface="Times New Roman" panose="02020603050405020304" pitchFamily="18" charset="0"/>
                <a:cs typeface="B Nazanin" panose="00000400000000000000" pitchFamily="2" charset="-78"/>
              </a:rPr>
              <a:t>(a) </a:t>
            </a:r>
            <a:r>
              <a:rPr lang="fa-IR" sz="2800" dirty="0">
                <a:latin typeface="Times New Roman" panose="02020603050405020304" pitchFamily="18" charset="0"/>
                <a:cs typeface="B Nazanin" panose="00000400000000000000" pitchFamily="2" charset="-78"/>
              </a:rPr>
              <a:t>سپس برای تصمیم گیری مبتنی بر اکتشاف استفاده می شود</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در</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حالی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که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یک</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فرآیند</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یادگیری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طبیعی</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با</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استفاده</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از</a:t>
            </a:r>
            <a:r>
              <a:rPr lang="en-US" sz="2800" dirty="0">
                <a:latin typeface="Times New Roman" panose="02020603050405020304" pitchFamily="18" charset="0"/>
                <a:cs typeface="B Nazanin" panose="00000400000000000000" pitchFamily="2" charset="-78"/>
              </a:rPr>
              <a:t> Q (a) </a:t>
            </a:r>
            <a:r>
              <a:rPr lang="fa-IR" sz="2800" dirty="0">
                <a:latin typeface="Times New Roman" panose="02020603050405020304" pitchFamily="18" charset="0"/>
                <a:cs typeface="B Nazanin" panose="00000400000000000000" pitchFamily="2" charset="-78"/>
              </a:rPr>
              <a:t>صورت می گیرد، همانطور که در (5) تعریف شده است</a:t>
            </a:r>
            <a:r>
              <a:rPr lang="en-US" sz="2800" dirty="0">
                <a:latin typeface="Times New Roman" panose="02020603050405020304" pitchFamily="18" charset="0"/>
                <a:cs typeface="B Nazanin" panose="00000400000000000000" pitchFamily="2" charset="-78"/>
              </a:rPr>
              <a:t>. </a:t>
            </a:r>
          </a:p>
          <a:p>
            <a:pPr algn="justLow" rtl="1">
              <a:buFont typeface="Wingdings" panose="05000000000000000000" pitchFamily="2" charset="2"/>
              <a:buChar char="Ø"/>
            </a:pPr>
            <a:r>
              <a:rPr lang="fa-IR" sz="2800" dirty="0">
                <a:latin typeface="Times New Roman" panose="02020603050405020304" pitchFamily="18" charset="0"/>
                <a:cs typeface="B Nazanin" panose="00000400000000000000" pitchFamily="2" charset="-78"/>
              </a:rPr>
              <a:t>با استفاده از</a:t>
            </a:r>
            <a:r>
              <a:rPr lang="en-US" sz="2800" dirty="0">
                <a:latin typeface="Times New Roman" panose="02020603050405020304" pitchFamily="18" charset="0"/>
                <a:cs typeface="B Nazanin" panose="00000400000000000000" pitchFamily="2" charset="-78"/>
              </a:rPr>
              <a:t> </a:t>
            </a:r>
            <a:r>
              <a:rPr lang="en-US" sz="2800" dirty="0" err="1">
                <a:latin typeface="Times New Roman" panose="02020603050405020304" pitchFamily="18" charset="0"/>
                <a:cs typeface="B Nazanin" panose="00000400000000000000" pitchFamily="2" charset="-78"/>
              </a:rPr>
              <a:t>Q</a:t>
            </a:r>
            <a:r>
              <a:rPr lang="en-US" sz="2800" baseline="-25000" dirty="0" err="1">
                <a:latin typeface="Times New Roman" panose="02020603050405020304" pitchFamily="18" charset="0"/>
                <a:cs typeface="B Nazanin" panose="00000400000000000000" pitchFamily="2" charset="-78"/>
              </a:rPr>
              <a:t>m</a:t>
            </a:r>
            <a:r>
              <a:rPr lang="en-US" sz="2800" dirty="0">
                <a:latin typeface="Times New Roman" panose="02020603050405020304" pitchFamily="18" charset="0"/>
                <a:cs typeface="B Nazanin" panose="00000400000000000000" pitchFamily="2" charset="-78"/>
              </a:rPr>
              <a:t> (a) </a:t>
            </a:r>
            <a:r>
              <a:rPr lang="fa-IR" sz="2800" dirty="0">
                <a:latin typeface="Times New Roman" panose="02020603050405020304" pitchFamily="18" charset="0"/>
                <a:cs typeface="B Nazanin" panose="00000400000000000000" pitchFamily="2" charset="-78"/>
              </a:rPr>
              <a:t>و</a:t>
            </a:r>
            <a:r>
              <a:rPr lang="en-US" sz="2800" dirty="0">
                <a:latin typeface="Times New Roman" panose="02020603050405020304" pitchFamily="18" charset="0"/>
                <a:cs typeface="B Nazanin" panose="00000400000000000000" pitchFamily="2" charset="-78"/>
              </a:rPr>
              <a:t> H(a)</a:t>
            </a:r>
            <a:r>
              <a:rPr lang="fa-IR" sz="2800" dirty="0">
                <a:latin typeface="Times New Roman" panose="02020603050405020304" pitchFamily="18" charset="0"/>
                <a:cs typeface="B Nazanin" panose="00000400000000000000" pitchFamily="2" charset="-78"/>
              </a:rPr>
              <a:t> پیشنهادی ، </a:t>
            </a:r>
            <a:r>
              <a:rPr lang="en-US" sz="2800" dirty="0" err="1">
                <a:latin typeface="Times New Roman" panose="02020603050405020304" pitchFamily="18" charset="0"/>
                <a:cs typeface="B Nazanin" panose="00000400000000000000" pitchFamily="2" charset="-78"/>
              </a:rPr>
              <a:t>eNB</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تضمین می کند که زیر کانال هایی که قبل از زیر کانال های</a:t>
            </a:r>
            <a:r>
              <a:rPr lang="en-US" sz="2800" dirty="0">
                <a:latin typeface="Times New Roman" panose="02020603050405020304" pitchFamily="18" charset="0"/>
                <a:cs typeface="B Nazanin" panose="00000400000000000000" pitchFamily="2" charset="-78"/>
              </a:rPr>
              <a:t> "unsafe" </a:t>
            </a:r>
            <a:r>
              <a:rPr lang="fa-IR" sz="2800" dirty="0">
                <a:latin typeface="Times New Roman" panose="02020603050405020304" pitchFamily="18" charset="0"/>
                <a:cs typeface="B Nazanin" panose="00000400000000000000" pitchFamily="2" charset="-78"/>
              </a:rPr>
              <a:t>توسط </a:t>
            </a:r>
            <a:r>
              <a:rPr lang="en-US" sz="2800" dirty="0">
                <a:latin typeface="Times New Roman" panose="02020603050405020304" pitchFamily="18" charset="0"/>
                <a:cs typeface="B Nazanin" panose="00000400000000000000" pitchFamily="2" charset="-78"/>
              </a:rPr>
              <a:t>"</a:t>
            </a:r>
            <a:r>
              <a:rPr lang="fa-IR" sz="2800" dirty="0">
                <a:latin typeface="Times New Roman" panose="02020603050405020304" pitchFamily="18" charset="0"/>
                <a:cs typeface="B Nazanin" panose="00000400000000000000" pitchFamily="2" charset="-78"/>
              </a:rPr>
              <a:t>ماسک" به عنوان "امن" مشخص شده اند، مقادیر</a:t>
            </a:r>
            <a:r>
              <a:rPr lang="en-US" sz="2800" dirty="0">
                <a:latin typeface="Times New Roman" panose="02020603050405020304" pitchFamily="18" charset="0"/>
                <a:cs typeface="B Nazanin" panose="00000400000000000000" pitchFamily="2" charset="-78"/>
              </a:rPr>
              <a:t> Q </a:t>
            </a:r>
            <a:r>
              <a:rPr lang="fa-IR" sz="2800" dirty="0">
                <a:latin typeface="Times New Roman" panose="02020603050405020304" pitchFamily="18" charset="0"/>
                <a:cs typeface="B Nazanin" panose="00000400000000000000" pitchFamily="2" charset="-78"/>
              </a:rPr>
              <a:t>را از دومی به پایین جدول </a:t>
            </a:r>
            <a:r>
              <a:rPr lang="en-US" sz="2800" dirty="0">
                <a:latin typeface="Times New Roman" panose="02020603050405020304" pitchFamily="18" charset="0"/>
                <a:cs typeface="B Nazanin" panose="00000400000000000000" pitchFamily="2" charset="-78"/>
              </a:rPr>
              <a:t>Q </a:t>
            </a:r>
            <a:r>
              <a:rPr lang="fa-IR" sz="2800" dirty="0">
                <a:latin typeface="Times New Roman" panose="02020603050405020304" pitchFamily="18" charset="0"/>
                <a:cs typeface="B Nazanin" panose="00000400000000000000" pitchFamily="2" charset="-78"/>
              </a:rPr>
              <a:t>تغییر می دهند. در حالی که همچنان ترتیب مربوطه را از لحاظ مقادیر</a:t>
            </a:r>
            <a:r>
              <a:rPr lang="en-US" sz="2800" dirty="0">
                <a:latin typeface="Times New Roman" panose="02020603050405020304" pitchFamily="18" charset="0"/>
                <a:cs typeface="B Nazanin" panose="00000400000000000000" pitchFamily="2" charset="-78"/>
              </a:rPr>
              <a:t> Q </a:t>
            </a:r>
            <a:r>
              <a:rPr lang="fa-IR" sz="2800" dirty="0">
                <a:latin typeface="Times New Roman" panose="02020603050405020304" pitchFamily="18" charset="0"/>
                <a:cs typeface="B Nazanin" panose="00000400000000000000" pitchFamily="2" charset="-78"/>
              </a:rPr>
              <a:t>حفظ می کنند (به دلیل ارزش ثابت</a:t>
            </a:r>
            <a:r>
              <a:rPr lang="en-US" sz="2800" dirty="0">
                <a:latin typeface="Times New Roman" panose="02020603050405020304" pitchFamily="18" charset="0"/>
                <a:cs typeface="B Nazanin" panose="00000400000000000000" pitchFamily="2" charset="-78"/>
              </a:rPr>
              <a:t> h</a:t>
            </a:r>
            <a:r>
              <a:rPr lang="fa-IR" sz="2800" dirty="0">
                <a:latin typeface="Times New Roman" panose="02020603050405020304" pitchFamily="18" charset="0"/>
                <a:cs typeface="B Nazanin" panose="00000400000000000000" pitchFamily="2" charset="-78"/>
              </a:rPr>
              <a:t>). </a:t>
            </a:r>
            <a:endParaRPr lang="en-US" sz="2800" dirty="0">
              <a:latin typeface="Times New Roman" panose="02020603050405020304" pitchFamily="18" charset="0"/>
              <a:cs typeface="B Nazanin" panose="00000400000000000000" pitchFamily="2" charset="-78"/>
            </a:endParaRPr>
          </a:p>
          <a:p>
            <a:pPr algn="justLow"/>
            <a:endParaRPr lang="en-US" sz="2800" dirty="0">
              <a:latin typeface="Times New Roman" panose="02020603050405020304" pitchFamily="18" charset="0"/>
              <a:cs typeface="B Nazanin" panose="00000400000000000000" pitchFamily="2" charset="-78"/>
            </a:endParaRPr>
          </a:p>
          <a:p>
            <a:pPr algn="justLow" rtl="1"/>
            <a:endParaRPr lang="en-US" sz="2800" dirty="0">
              <a:latin typeface="Times New Roman" panose="02020603050405020304" pitchFamily="18" charset="0"/>
              <a:cs typeface="B Nazanin" panose="00000400000000000000" pitchFamily="2" charset="-78"/>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371494" y="2181261"/>
            <a:ext cx="4503264" cy="616529"/>
          </a:xfrm>
          <a:prstGeom prst="rect">
            <a:avLst/>
          </a:prstGeom>
          <a:noFill/>
          <a:ln>
            <a:noFill/>
          </a:ln>
        </p:spPr>
      </p:pic>
      <p:sp>
        <p:nvSpPr>
          <p:cNvPr id="5" name="Slide Number Placeholder 4"/>
          <p:cNvSpPr>
            <a:spLocks noGrp="1"/>
          </p:cNvSpPr>
          <p:nvPr>
            <p:ph type="sldNum" sz="quarter" idx="12"/>
          </p:nvPr>
        </p:nvSpPr>
        <p:spPr/>
        <p:txBody>
          <a:bodyPr/>
          <a:lstStyle/>
          <a:p>
            <a:fld id="{0087BB5F-D0C1-46E8-9829-0437573FD97A}" type="slidenum">
              <a:rPr lang="en-US" smtClean="0"/>
              <a:t>26</a:t>
            </a:fld>
            <a:endParaRPr lang="en-US"/>
          </a:p>
        </p:txBody>
      </p:sp>
    </p:spTree>
    <p:extLst>
      <p:ext uri="{BB962C8B-B14F-4D97-AF65-F5344CB8AC3E}">
        <p14:creationId xmlns:p14="http://schemas.microsoft.com/office/powerpoint/2010/main" val="1095082682"/>
      </p:ext>
    </p:extLst>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497540" y="62606"/>
            <a:ext cx="5841241" cy="6560024"/>
          </a:xfrm>
          <a:prstGeom prst="rect">
            <a:avLst/>
          </a:prstGeom>
          <a:noFill/>
          <a:ln>
            <a:noFill/>
          </a:ln>
        </p:spPr>
      </p:pic>
      <p:sp>
        <p:nvSpPr>
          <p:cNvPr id="5" name="Rectangle 4"/>
          <p:cNvSpPr/>
          <p:nvPr/>
        </p:nvSpPr>
        <p:spPr>
          <a:xfrm>
            <a:off x="8830102" y="2389953"/>
            <a:ext cx="2767196" cy="1905330"/>
          </a:xfrm>
          <a:prstGeom prst="rect">
            <a:avLst/>
          </a:prstGeom>
        </p:spPr>
        <p:txBody>
          <a:bodyPr wrap="square">
            <a:spAutoFit/>
          </a:bodyPr>
          <a:lstStyle/>
          <a:p>
            <a:pPr algn="justLow" rtl="1">
              <a:lnSpc>
                <a:spcPct val="107000"/>
              </a:lnSpc>
              <a:spcAft>
                <a:spcPts val="800"/>
              </a:spcAft>
            </a:pPr>
            <a:r>
              <a:rPr lang="fa-IR" sz="2800" dirty="0" smtClean="0">
                <a:effectLst/>
                <a:latin typeface="Times New Roman" panose="02020603050405020304" pitchFamily="18" charset="0"/>
                <a:ea typeface="Calibri" panose="020F0502020204030204" pitchFamily="34" charset="0"/>
                <a:cs typeface="B Nazanin" panose="00000400000000000000" pitchFamily="2" charset="-78"/>
              </a:rPr>
              <a:t>شکل 2. نمودار جریان پیشنهادی طرح </a:t>
            </a:r>
            <a:r>
              <a:rPr lang="en-US" sz="2800" dirty="0" smtClean="0">
                <a:effectLst/>
                <a:latin typeface="Times New Roman" panose="02020603050405020304" pitchFamily="18" charset="0"/>
                <a:ea typeface="Calibri" panose="020F0502020204030204" pitchFamily="34" charset="0"/>
                <a:cs typeface="B Nazanin" panose="00000400000000000000" pitchFamily="2" charset="-78"/>
              </a:rPr>
              <a:t>ICIC </a:t>
            </a:r>
            <a:r>
              <a:rPr lang="fa-IR" sz="2800" dirty="0" smtClean="0">
                <a:effectLst/>
                <a:latin typeface="Times New Roman" panose="02020603050405020304" pitchFamily="18" charset="0"/>
                <a:ea typeface="Calibri" panose="020F0502020204030204" pitchFamily="34" charset="0"/>
                <a:cs typeface="B Nazanin" panose="00000400000000000000" pitchFamily="2" charset="-78"/>
              </a:rPr>
              <a:t>تسریع کننده </a:t>
            </a:r>
            <a:r>
              <a:rPr lang="en-US" sz="2800" dirty="0" smtClean="0">
                <a:effectLst/>
                <a:latin typeface="Times New Roman" panose="02020603050405020304" pitchFamily="18" charset="0"/>
                <a:ea typeface="Calibri" panose="020F0502020204030204" pitchFamily="34" charset="0"/>
                <a:cs typeface="B Nazanin" panose="00000400000000000000" pitchFamily="2" charset="-78"/>
              </a:rPr>
              <a:t>Q-learning  (DIAQ) </a:t>
            </a:r>
            <a:endParaRPr lang="en-US" sz="2000" dirty="0">
              <a:effectLst/>
              <a:latin typeface="Times New Roman" panose="02020603050405020304" pitchFamily="18" charset="0"/>
              <a:ea typeface="Calibri" panose="020F0502020204030204" pitchFamily="34" charset="0"/>
              <a:cs typeface="B Nazanin" panose="00000400000000000000" pitchFamily="2" charset="-78"/>
            </a:endParaRPr>
          </a:p>
        </p:txBody>
      </p:sp>
      <p:sp>
        <p:nvSpPr>
          <p:cNvPr id="6" name="Slide Number Placeholder 5"/>
          <p:cNvSpPr>
            <a:spLocks noGrp="1"/>
          </p:cNvSpPr>
          <p:nvPr>
            <p:ph type="sldNum" sz="quarter" idx="12"/>
          </p:nvPr>
        </p:nvSpPr>
        <p:spPr/>
        <p:txBody>
          <a:bodyPr/>
          <a:lstStyle/>
          <a:p>
            <a:fld id="{0087BB5F-D0C1-46E8-9829-0437573FD97A}" type="slidenum">
              <a:rPr lang="en-US" smtClean="0"/>
              <a:t>27</a:t>
            </a:fld>
            <a:endParaRPr lang="en-US"/>
          </a:p>
        </p:txBody>
      </p:sp>
    </p:spTree>
    <p:extLst>
      <p:ext uri="{BB962C8B-B14F-4D97-AF65-F5344CB8AC3E}">
        <p14:creationId xmlns:p14="http://schemas.microsoft.com/office/powerpoint/2010/main" val="527327547"/>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چکیده </a:t>
            </a:r>
            <a:endParaRPr lang="en-US" dirty="0"/>
          </a:p>
        </p:txBody>
      </p:sp>
      <p:sp>
        <p:nvSpPr>
          <p:cNvPr id="3" name="Content Placeholder 2"/>
          <p:cNvSpPr>
            <a:spLocks noGrp="1"/>
          </p:cNvSpPr>
          <p:nvPr>
            <p:ph idx="1"/>
          </p:nvPr>
        </p:nvSpPr>
        <p:spPr>
          <a:xfrm>
            <a:off x="2589212" y="1678675"/>
            <a:ext cx="8915400" cy="4232547"/>
          </a:xfrm>
        </p:spPr>
        <p:txBody>
          <a:bodyPr>
            <a:noAutofit/>
          </a:bodyPr>
          <a:lstStyle/>
          <a:p>
            <a:pPr algn="justLow" rtl="1"/>
            <a:r>
              <a:rPr lang="fa-IR" sz="2400" dirty="0">
                <a:latin typeface="Times New Roman" panose="02020603050405020304" pitchFamily="18" charset="0"/>
                <a:cs typeface="B Nazanin" panose="00000400000000000000" pitchFamily="2" charset="-78"/>
              </a:rPr>
              <a:t> در مقایسه با یک رویکرد </a:t>
            </a:r>
            <a:r>
              <a:rPr lang="en-US" sz="2400" dirty="0">
                <a:latin typeface="Times New Roman" panose="02020603050405020304" pitchFamily="18" charset="0"/>
                <a:cs typeface="B Nazanin" panose="00000400000000000000" pitchFamily="2" charset="-78"/>
              </a:rPr>
              <a:t>ICIC</a:t>
            </a:r>
            <a:r>
              <a:rPr lang="fa-IR" sz="2400" dirty="0">
                <a:latin typeface="Times New Roman" panose="02020603050405020304" pitchFamily="18" charset="0"/>
                <a:cs typeface="B Nazanin" panose="00000400000000000000" pitchFamily="2" charset="-78"/>
              </a:rPr>
              <a:t>  اکتشافی معمولی ، </a:t>
            </a:r>
            <a:r>
              <a:rPr lang="en-US" sz="2400" dirty="0">
                <a:latin typeface="Times New Roman" panose="02020603050405020304" pitchFamily="18" charset="0"/>
                <a:cs typeface="B Nazanin" panose="00000400000000000000" pitchFamily="2" charset="-78"/>
              </a:rPr>
              <a:t>DIAQ </a:t>
            </a:r>
            <a:r>
              <a:rPr lang="fa-IR" sz="2400" dirty="0">
                <a:latin typeface="Times New Roman" panose="02020603050405020304" pitchFamily="18" charset="0"/>
                <a:cs typeface="B Nazanin" panose="00000400000000000000" pitchFamily="2" charset="-78"/>
              </a:rPr>
              <a:t>کیفیت خدمات را به طور قابل توجهی بهبود می بخشد و از تراکم بارگذاری شبکه به میزان قابل توجهی پشتیبانی می کند</a:t>
            </a:r>
            <a:r>
              <a:rPr lang="en-US" sz="2400" dirty="0">
                <a:latin typeface="Times New Roman" panose="02020603050405020304" pitchFamily="18" charset="0"/>
                <a:cs typeface="B Nazanin" panose="00000400000000000000" pitchFamily="2" charset="-78"/>
              </a:rPr>
              <a:t>. </a:t>
            </a:r>
            <a:endParaRPr lang="fa-IR" sz="2400" dirty="0">
              <a:latin typeface="Times New Roman" panose="02020603050405020304" pitchFamily="18" charset="0"/>
              <a:cs typeface="B Nazanin" panose="00000400000000000000" pitchFamily="2" charset="-78"/>
            </a:endParaRPr>
          </a:p>
          <a:p>
            <a:pPr algn="justLow" rtl="1"/>
            <a:r>
              <a:rPr lang="fa-IR" sz="2400" dirty="0">
                <a:latin typeface="Times New Roman" panose="02020603050405020304" pitchFamily="18" charset="0"/>
                <a:cs typeface="B Nazanin" panose="00000400000000000000" pitchFamily="2" charset="-78"/>
              </a:rPr>
              <a:t>علاوه بر این، </a:t>
            </a:r>
            <a:r>
              <a:rPr lang="en-US" sz="2400" dirty="0">
                <a:latin typeface="Times New Roman" panose="02020603050405020304" pitchFamily="18" charset="0"/>
                <a:cs typeface="B Nazanin" panose="00000400000000000000" pitchFamily="2" charset="-78"/>
              </a:rPr>
              <a:t>DIAQ </a:t>
            </a:r>
            <a:r>
              <a:rPr lang="fa-IR" sz="2400" dirty="0">
                <a:latin typeface="Times New Roman" panose="02020603050405020304" pitchFamily="18" charset="0"/>
                <a:cs typeface="B Nazanin" panose="00000400000000000000" pitchFamily="2" charset="-78"/>
              </a:rPr>
              <a:t>به طور چشمگیری عملکرد اولیه را بهبود می بخشد،</a:t>
            </a:r>
          </a:p>
          <a:p>
            <a:pPr algn="justLow" rtl="1"/>
            <a:r>
              <a:rPr lang="fa-IR" sz="2400" dirty="0">
                <a:latin typeface="Times New Roman" panose="02020603050405020304" pitchFamily="18" charset="0"/>
                <a:cs typeface="B Nazanin" panose="00000400000000000000" pitchFamily="2" charset="-78"/>
              </a:rPr>
              <a:t> سرعت همگرایی را افزایش می دهد</a:t>
            </a:r>
          </a:p>
          <a:p>
            <a:pPr algn="justLow" rtl="1"/>
            <a:r>
              <a:rPr lang="fa-IR" sz="2400" dirty="0">
                <a:latin typeface="Times New Roman" panose="02020603050405020304" pitchFamily="18" charset="0"/>
                <a:cs typeface="B Nazanin" panose="00000400000000000000" pitchFamily="2" charset="-78"/>
              </a:rPr>
              <a:t>بهبود عملکرد حالت پایدار الگوریتم</a:t>
            </a:r>
            <a:r>
              <a:rPr lang="en-US" sz="2400" dirty="0">
                <a:latin typeface="Times New Roman" panose="02020603050405020304" pitchFamily="18" charset="0"/>
                <a:cs typeface="B Nazanin" panose="00000400000000000000" pitchFamily="2" charset="-78"/>
              </a:rPr>
              <a:t> Q-learning </a:t>
            </a:r>
            <a:r>
              <a:rPr lang="fa-IR" sz="2400" dirty="0">
                <a:latin typeface="Times New Roman" panose="02020603050405020304" pitchFamily="18" charset="0"/>
                <a:cs typeface="B Nazanin" panose="00000400000000000000" pitchFamily="2" charset="-78"/>
              </a:rPr>
              <a:t>توزیع شده ی پیشرفته، پیش بینی های نظری  را تایید  می کند</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a:t>
            </a:r>
          </a:p>
          <a:p>
            <a:pPr algn="justLow" rtl="1"/>
            <a:r>
              <a:rPr lang="fa-IR" sz="2400" dirty="0">
                <a:latin typeface="Times New Roman" panose="02020603050405020304" pitchFamily="18" charset="0"/>
                <a:cs typeface="B Nazanin" panose="00000400000000000000" pitchFamily="2" charset="-78"/>
              </a:rPr>
              <a:t>در نهایت، طرح ما مطابق با استانداردهای</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فعلی طراحی شده است. بنابراین، اجرای آسان دستگاه توزیع شده هوشمند را برای سازماندهی کامل خود در شبکه های تجاری موجود ممکن می سازد.  </a:t>
            </a:r>
            <a:endParaRPr lang="en-US" sz="2400" dirty="0">
              <a:latin typeface="Times New Roman" panose="02020603050405020304" pitchFamily="18" charset="0"/>
              <a:cs typeface="B Nazanin" panose="00000400000000000000" pitchFamily="2" charset="-78"/>
            </a:endParaRPr>
          </a:p>
          <a:p>
            <a:endParaRPr lang="en-US" sz="2400" dirty="0"/>
          </a:p>
        </p:txBody>
      </p:sp>
      <p:sp>
        <p:nvSpPr>
          <p:cNvPr id="4" name="Slide Number Placeholder 3"/>
          <p:cNvSpPr>
            <a:spLocks noGrp="1"/>
          </p:cNvSpPr>
          <p:nvPr>
            <p:ph type="sldNum" sz="quarter" idx="12"/>
          </p:nvPr>
        </p:nvSpPr>
        <p:spPr/>
        <p:txBody>
          <a:bodyPr/>
          <a:lstStyle/>
          <a:p>
            <a:fld id="{0087BB5F-D0C1-46E8-9829-0437573FD97A}" type="slidenum">
              <a:rPr lang="en-US" smtClean="0"/>
              <a:t>3</a:t>
            </a:fld>
            <a:endParaRPr lang="en-US"/>
          </a:p>
        </p:txBody>
      </p:sp>
    </p:spTree>
    <p:extLst>
      <p:ext uri="{BB962C8B-B14F-4D97-AF65-F5344CB8AC3E}">
        <p14:creationId xmlns:p14="http://schemas.microsoft.com/office/powerpoint/2010/main" val="400603175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Nazanin" panose="00000400000000000000" pitchFamily="2" charset="-78"/>
              </a:rPr>
              <a:t>مقدمه </a:t>
            </a:r>
            <a:r>
              <a:rPr lang="en-US" b="1" dirty="0">
                <a:cs typeface="B Nazanin" panose="00000400000000000000" pitchFamily="2" charset="-78"/>
              </a:rPr>
              <a:t/>
            </a:r>
            <a:br>
              <a:rPr lang="en-US" b="1" dirty="0">
                <a:cs typeface="B Nazanin" panose="00000400000000000000" pitchFamily="2" charset="-78"/>
              </a:rPr>
            </a:br>
            <a:endParaRPr lang="en-US" b="1" dirty="0">
              <a:cs typeface="B Nazanin" panose="00000400000000000000" pitchFamily="2" charset="-78"/>
            </a:endParaRPr>
          </a:p>
        </p:txBody>
      </p:sp>
      <p:sp>
        <p:nvSpPr>
          <p:cNvPr id="3" name="Content Placeholder 2"/>
          <p:cNvSpPr>
            <a:spLocks noGrp="1"/>
          </p:cNvSpPr>
          <p:nvPr>
            <p:ph idx="1"/>
          </p:nvPr>
        </p:nvSpPr>
        <p:spPr/>
        <p:txBody>
          <a:bodyPr>
            <a:noAutofit/>
          </a:bodyPr>
          <a:lstStyle/>
          <a:p>
            <a:pPr algn="justLow" rtl="1"/>
            <a:r>
              <a:rPr lang="fa-IR" sz="2800" dirty="0" smtClean="0">
                <a:latin typeface="Times New Roman" panose="02020603050405020304" pitchFamily="18" charset="0"/>
                <a:cs typeface="B Nazanin" panose="00000400000000000000" pitchFamily="2" charset="-78"/>
              </a:rPr>
              <a:t>یکی </a:t>
            </a:r>
            <a:r>
              <a:rPr lang="fa-IR" sz="2800" dirty="0">
                <a:latin typeface="Times New Roman" panose="02020603050405020304" pitchFamily="18" charset="0"/>
                <a:cs typeface="B Nazanin" panose="00000400000000000000" pitchFamily="2" charset="-78"/>
              </a:rPr>
              <a:t>از وظایف اساسی یک سیستم سلولی ،مدیریت طیف ، با تقسیم بندی طیف موجود به مجموعه ای از بلوک های منابع مرتبط ، و اختصاص آنها به تماس های صوتی و انتقال داده ها است به گونه ای که کیفیت خدمات </a:t>
            </a:r>
            <a:r>
              <a:rPr lang="en-US" sz="2800" dirty="0">
                <a:latin typeface="Times New Roman" panose="02020603050405020304" pitchFamily="18" charset="0"/>
                <a:cs typeface="B Nazanin" panose="00000400000000000000" pitchFamily="2" charset="-78"/>
              </a:rPr>
              <a:t>(</a:t>
            </a:r>
            <a:r>
              <a:rPr lang="en-US" sz="2800" dirty="0" err="1">
                <a:latin typeface="Times New Roman" panose="02020603050405020304" pitchFamily="18" charset="0"/>
                <a:cs typeface="B Nazanin" panose="00000400000000000000" pitchFamily="2" charset="-78"/>
              </a:rPr>
              <a:t>QoS</a:t>
            </a:r>
            <a:r>
              <a:rPr lang="en-US" sz="2800" dirty="0">
                <a:latin typeface="Times New Roman" panose="02020603050405020304" pitchFamily="18" charset="0"/>
                <a:cs typeface="B Nazanin" panose="00000400000000000000" pitchFamily="2" charset="-78"/>
              </a:rPr>
              <a:t>) </a:t>
            </a:r>
            <a:r>
              <a:rPr lang="fa-IR" sz="2800" dirty="0">
                <a:latin typeface="Times New Roman" panose="02020603050405020304" pitchFamily="18" charset="0"/>
                <a:cs typeface="B Nazanin" panose="00000400000000000000" pitchFamily="2" charset="-78"/>
              </a:rPr>
              <a:t>خوب را برای کاربران فراهم کند</a:t>
            </a:r>
            <a:r>
              <a:rPr lang="en-US" sz="2800" dirty="0">
                <a:latin typeface="Times New Roman" panose="02020603050405020304" pitchFamily="18" charset="0"/>
                <a:cs typeface="B Nazanin" panose="00000400000000000000" pitchFamily="2" charset="-78"/>
              </a:rPr>
              <a:t>. </a:t>
            </a:r>
            <a:endParaRPr lang="fa-IR" sz="2800" dirty="0" smtClean="0">
              <a:latin typeface="Times New Roman" panose="02020603050405020304" pitchFamily="18" charset="0"/>
              <a:cs typeface="B Nazanin" panose="00000400000000000000" pitchFamily="2" charset="-78"/>
            </a:endParaRPr>
          </a:p>
          <a:p>
            <a:pPr algn="justLow" rtl="1"/>
            <a:r>
              <a:rPr lang="fa-IR" sz="2800" dirty="0" smtClean="0">
                <a:latin typeface="Times New Roman" panose="02020603050405020304" pitchFamily="18" charset="0"/>
                <a:cs typeface="B Nazanin" panose="00000400000000000000" pitchFamily="2" charset="-78"/>
              </a:rPr>
              <a:t>تکنیک </a:t>
            </a:r>
            <a:r>
              <a:rPr lang="fa-IR" sz="2800" dirty="0">
                <a:latin typeface="Times New Roman" panose="02020603050405020304" pitchFamily="18" charset="0"/>
                <a:cs typeface="B Nazanin" panose="00000400000000000000" pitchFamily="2" charset="-78"/>
              </a:rPr>
              <a:t>های دسترسی به طیف پویای انعطاف پذیر</a:t>
            </a:r>
            <a:r>
              <a:rPr lang="en-US" sz="2800" dirty="0">
                <a:latin typeface="Times New Roman" panose="02020603050405020304" pitchFamily="18" charset="0"/>
                <a:cs typeface="B Nazanin" panose="00000400000000000000" pitchFamily="2" charset="-78"/>
              </a:rPr>
              <a:t> (DSA)</a:t>
            </a:r>
            <a:r>
              <a:rPr lang="fa-IR" sz="2800" dirty="0">
                <a:latin typeface="Times New Roman" panose="02020603050405020304" pitchFamily="18" charset="0"/>
                <a:cs typeface="B Nazanin" panose="00000400000000000000" pitchFamily="2" charset="-78"/>
              </a:rPr>
              <a:t> نقش کلیدی در استفاده از طیف داده بازی کند</a:t>
            </a:r>
            <a:r>
              <a:rPr lang="en-US" sz="2800" dirty="0">
                <a:latin typeface="Times New Roman" panose="02020603050405020304" pitchFamily="18" charset="0"/>
                <a:cs typeface="B Nazanin" panose="00000400000000000000" pitchFamily="2" charset="-78"/>
              </a:rPr>
              <a:t>.</a:t>
            </a:r>
            <a:r>
              <a:rPr lang="fa-IR" sz="2800" dirty="0">
                <a:latin typeface="Times New Roman" panose="02020603050405020304" pitchFamily="18" charset="0"/>
                <a:cs typeface="B Nazanin" panose="00000400000000000000" pitchFamily="2" charset="-78"/>
              </a:rPr>
              <a:t> به عنوان مثال، یکی از الزامات کلیدی برای سیستم</a:t>
            </a:r>
            <a:r>
              <a:rPr lang="en-US" sz="2800" dirty="0">
                <a:latin typeface="Times New Roman" panose="02020603050405020304" pitchFamily="18" charset="0"/>
                <a:cs typeface="B Nazanin" panose="00000400000000000000" pitchFamily="2" charset="-78"/>
              </a:rPr>
              <a:t> LTE</a:t>
            </a:r>
            <a:r>
              <a:rPr lang="fa-IR" sz="2800" dirty="0">
                <a:latin typeface="Times New Roman" panose="02020603050405020304" pitchFamily="18" charset="0"/>
                <a:cs typeface="B Nazanin" panose="00000400000000000000" pitchFamily="2" charset="-78"/>
              </a:rPr>
              <a:t> یک فاکتور استفاده مجدد از </a:t>
            </a:r>
            <a:r>
              <a:rPr lang="fa-IR" sz="2800" dirty="0" smtClean="0">
                <a:latin typeface="Times New Roman" panose="02020603050405020304" pitchFamily="18" charset="0"/>
                <a:cs typeface="B Nazanin" panose="00000400000000000000" pitchFamily="2" charset="-78"/>
              </a:rPr>
              <a:t>1است.</a:t>
            </a:r>
          </a:p>
          <a:p>
            <a:pPr marL="0" indent="0" algn="justLow" rtl="1">
              <a:buNone/>
            </a:pPr>
            <a:endParaRPr lang="en-US" sz="2800" dirty="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087BB5F-D0C1-46E8-9829-0437573FD97A}" type="slidenum">
              <a:rPr lang="en-US" smtClean="0"/>
              <a:t>4</a:t>
            </a:fld>
            <a:endParaRPr lang="en-US"/>
          </a:p>
        </p:txBody>
      </p:sp>
    </p:spTree>
    <p:extLst>
      <p:ext uri="{BB962C8B-B14F-4D97-AF65-F5344CB8AC3E}">
        <p14:creationId xmlns:p14="http://schemas.microsoft.com/office/powerpoint/2010/main" val="389045834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5504" y="678701"/>
            <a:ext cx="8911687" cy="1280890"/>
          </a:xfrm>
        </p:spPr>
        <p:txBody>
          <a:bodyPr/>
          <a:lstStyle/>
          <a:p>
            <a:pPr algn="ctr" rtl="1"/>
            <a:r>
              <a:rPr lang="fa-IR" dirty="0">
                <a:latin typeface="Times New Roman" panose="02020603050405020304" pitchFamily="18" charset="0"/>
                <a:cs typeface="B Nazanin" panose="00000400000000000000" pitchFamily="2" charset="-78"/>
              </a:rPr>
              <a:t>هماهنگی تداخل بین سلولی</a:t>
            </a:r>
            <a:r>
              <a:rPr lang="en-US" dirty="0">
                <a:latin typeface="Times New Roman" panose="02020603050405020304" pitchFamily="18" charset="0"/>
                <a:cs typeface="B Nazanin" panose="00000400000000000000" pitchFamily="2" charset="-78"/>
              </a:rPr>
              <a:t> (ICIC)</a:t>
            </a:r>
            <a:endParaRPr lang="en-US" dirty="0"/>
          </a:p>
        </p:txBody>
      </p:sp>
      <p:sp>
        <p:nvSpPr>
          <p:cNvPr id="3" name="Content Placeholder 2"/>
          <p:cNvSpPr>
            <a:spLocks noGrp="1"/>
          </p:cNvSpPr>
          <p:nvPr>
            <p:ph idx="1"/>
          </p:nvPr>
        </p:nvSpPr>
        <p:spPr/>
        <p:txBody>
          <a:bodyPr>
            <a:normAutofit/>
          </a:bodyPr>
          <a:lstStyle/>
          <a:p>
            <a:pPr algn="justLow" rtl="1"/>
            <a:r>
              <a:rPr lang="fa-IR" sz="2400" dirty="0">
                <a:latin typeface="Times New Roman" panose="02020603050405020304" pitchFamily="18" charset="0"/>
                <a:cs typeface="B Nazanin" panose="00000400000000000000" pitchFamily="2" charset="-78"/>
              </a:rPr>
              <a:t>بنابراین، نیازهای ذاتی برای تکنیک های</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در چنین سیستم هایی برای کاهش اثرات دخالت های سلولی بر روی عملکرد سیستم و</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QoS</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ارائه شده به مشترکین تلفن همراه وجود دارد</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برای رسیدن به این هدف، سیستم های</a:t>
            </a:r>
            <a:r>
              <a:rPr lang="en-US" sz="2400" dirty="0">
                <a:latin typeface="Times New Roman" panose="02020603050405020304" pitchFamily="18" charset="0"/>
                <a:cs typeface="B Nazanin" panose="00000400000000000000" pitchFamily="2" charset="-78"/>
              </a:rPr>
              <a:t> LTE </a:t>
            </a:r>
            <a:r>
              <a:rPr lang="fa-IR" sz="2400" dirty="0">
                <a:latin typeface="Times New Roman" panose="02020603050405020304" pitchFamily="18" charset="0"/>
                <a:cs typeface="B Nazanin" panose="00000400000000000000" pitchFamily="2" charset="-78"/>
              </a:rPr>
              <a:t>از یک رابط اختصاصی</a:t>
            </a:r>
            <a:r>
              <a:rPr lang="en-US" sz="2400" dirty="0">
                <a:latin typeface="Times New Roman" panose="02020603050405020304" pitchFamily="18" charset="0"/>
                <a:cs typeface="B Nazanin" panose="00000400000000000000" pitchFamily="2" charset="-78"/>
              </a:rPr>
              <a:t> X2 </a:t>
            </a:r>
            <a:r>
              <a:rPr lang="fa-IR" sz="2400" dirty="0">
                <a:latin typeface="Times New Roman" panose="02020603050405020304" pitchFamily="18" charset="0"/>
                <a:cs typeface="B Nazanin" panose="00000400000000000000" pitchFamily="2" charset="-78"/>
              </a:rPr>
              <a:t>برای تبادل اطلاعات مربوط به تداخل در بین</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eNodeB</a:t>
            </a:r>
            <a:r>
              <a:rPr lang="en-US" sz="2400"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های همسایه </a:t>
            </a:r>
            <a:r>
              <a:rPr lang="en-US" sz="2400" dirty="0">
                <a:latin typeface="Times New Roman" panose="02020603050405020304" pitchFamily="18" charset="0"/>
                <a:cs typeface="B Nazanin" panose="00000400000000000000" pitchFamily="2" charset="-78"/>
              </a:rPr>
              <a:t>(</a:t>
            </a:r>
            <a:r>
              <a:rPr lang="en-US" sz="2400" dirty="0" err="1">
                <a:latin typeface="Times New Roman" panose="02020603050405020304" pitchFamily="18" charset="0"/>
                <a:cs typeface="B Nazanin" panose="00000400000000000000" pitchFamily="2" charset="-78"/>
              </a:rPr>
              <a:t>eNDEs</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استفاده می کنند</a:t>
            </a:r>
            <a:r>
              <a:rPr lang="en-US" sz="2400" dirty="0">
                <a:latin typeface="Times New Roman" panose="02020603050405020304" pitchFamily="18" charset="0"/>
                <a:cs typeface="B Nazanin" panose="00000400000000000000" pitchFamily="2" charset="-78"/>
              </a:rPr>
              <a:t> </a:t>
            </a:r>
            <a:r>
              <a:rPr lang="fa-IR" sz="2400" dirty="0" smtClean="0">
                <a:latin typeface="Times New Roman" panose="02020603050405020304" pitchFamily="18" charset="0"/>
                <a:cs typeface="B Nazanin" panose="00000400000000000000" pitchFamily="2" charset="-78"/>
              </a:rPr>
              <a:t>.</a:t>
            </a:r>
            <a:endParaRPr lang="en-US" sz="2400" dirty="0"/>
          </a:p>
        </p:txBody>
      </p:sp>
      <p:sp>
        <p:nvSpPr>
          <p:cNvPr id="4" name="Slide Number Placeholder 3"/>
          <p:cNvSpPr>
            <a:spLocks noGrp="1"/>
          </p:cNvSpPr>
          <p:nvPr>
            <p:ph type="sldNum" sz="quarter" idx="12"/>
          </p:nvPr>
        </p:nvSpPr>
        <p:spPr/>
        <p:txBody>
          <a:bodyPr/>
          <a:lstStyle/>
          <a:p>
            <a:fld id="{0087BB5F-D0C1-46E8-9829-0437573FD97A}" type="slidenum">
              <a:rPr lang="en-US" smtClean="0"/>
              <a:t>5</a:t>
            </a:fld>
            <a:endParaRPr lang="en-US"/>
          </a:p>
        </p:txBody>
      </p:sp>
    </p:spTree>
    <p:extLst>
      <p:ext uri="{BB962C8B-B14F-4D97-AF65-F5344CB8AC3E}">
        <p14:creationId xmlns:p14="http://schemas.microsoft.com/office/powerpoint/2010/main" val="4254171682"/>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2734" y="905302"/>
            <a:ext cx="8915400" cy="3777622"/>
          </a:xfrm>
        </p:spPr>
        <p:txBody>
          <a:bodyPr>
            <a:normAutofit/>
          </a:bodyPr>
          <a:lstStyle/>
          <a:p>
            <a:pPr algn="justLow" rtl="1"/>
            <a:r>
              <a:rPr lang="fa-IR" sz="2400" dirty="0">
                <a:latin typeface="Times New Roman" panose="02020603050405020304" pitchFamily="18" charset="0"/>
                <a:cs typeface="B Nazanin" panose="00000400000000000000" pitchFamily="2" charset="-78"/>
              </a:rPr>
              <a:t>یک روش جدید در حال پیشرفت برای</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ی هوشمند، یادگیری تقویتی </a:t>
            </a:r>
            <a:r>
              <a:rPr lang="en-US" sz="2400" dirty="0">
                <a:latin typeface="Times New Roman" panose="02020603050405020304" pitchFamily="18" charset="0"/>
                <a:cs typeface="B Nazanin" panose="00000400000000000000" pitchFamily="2" charset="-78"/>
              </a:rPr>
              <a:t>(RL) </a:t>
            </a:r>
            <a:r>
              <a:rPr lang="fa-IR" sz="2400" dirty="0">
                <a:latin typeface="Times New Roman" panose="02020603050405020304" pitchFamily="18" charset="0"/>
                <a:cs typeface="B Nazanin" panose="00000400000000000000" pitchFamily="2" charset="-78"/>
              </a:rPr>
              <a:t>است ؛ یک روش یادگیری ماشین ، با هدف ایجاد راه حل هایی برای مشکلات تصمیم گیری می باشد که تنها از طریق آزمایش و خطا انجام می شود</a:t>
            </a:r>
            <a:r>
              <a:rPr lang="en-US" sz="2400" dirty="0">
                <a:latin typeface="Times New Roman" panose="02020603050405020304" pitchFamily="18" charset="0"/>
                <a:cs typeface="B Nazanin" panose="00000400000000000000" pitchFamily="2" charset="-78"/>
              </a:rPr>
              <a:t> [3]</a:t>
            </a:r>
            <a:r>
              <a:rPr lang="fa-IR" sz="2400" dirty="0">
                <a:latin typeface="Times New Roman" panose="02020603050405020304" pitchFamily="18" charset="0"/>
                <a:cs typeface="B Nazanin" panose="00000400000000000000" pitchFamily="2" charset="-78"/>
              </a:rPr>
              <a:t>. این به طور موفقیت آمیز در محدوده مشکلات و سناریوهای</a:t>
            </a:r>
            <a:r>
              <a:rPr lang="en-US" sz="2400" dirty="0">
                <a:latin typeface="Times New Roman" panose="02020603050405020304" pitchFamily="18" charset="0"/>
                <a:cs typeface="B Nazanin" panose="00000400000000000000" pitchFamily="2" charset="-78"/>
              </a:rPr>
              <a:t> DSA </a:t>
            </a:r>
            <a:r>
              <a:rPr lang="fa-IR" sz="2400" dirty="0">
                <a:latin typeface="Times New Roman" panose="02020603050405020304" pitchFamily="18" charset="0"/>
                <a:cs typeface="B Nazanin" panose="00000400000000000000" pitchFamily="2" charset="-78"/>
              </a:rPr>
              <a:t>مورد استفاده قرار گرفته </a:t>
            </a:r>
            <a:r>
              <a:rPr lang="fa-IR" sz="2400" dirty="0" smtClean="0">
                <a:latin typeface="Times New Roman" panose="02020603050405020304" pitchFamily="18" charset="0"/>
                <a:cs typeface="B Nazanin" panose="00000400000000000000" pitchFamily="2" charset="-78"/>
              </a:rPr>
              <a:t>است:</a:t>
            </a:r>
          </a:p>
          <a:p>
            <a:pPr lvl="2" algn="justLow" rtl="1">
              <a:buFont typeface="Wingdings" panose="05000000000000000000" pitchFamily="2" charset="2"/>
              <a:buChar char="v"/>
            </a:pPr>
            <a:r>
              <a:rPr lang="fa-IR" sz="2400" dirty="0" smtClean="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مانند شبکه های رادیو شناختی [4</a:t>
            </a:r>
            <a:r>
              <a:rPr lang="fa-IR" sz="2400" dirty="0" smtClean="0">
                <a:latin typeface="Times New Roman" panose="02020603050405020304" pitchFamily="18" charset="0"/>
                <a:cs typeface="B Nazanin" panose="00000400000000000000" pitchFamily="2" charset="-78"/>
              </a:rPr>
              <a:t>]،</a:t>
            </a:r>
          </a:p>
          <a:p>
            <a:pPr lvl="2" algn="justLow" rtl="1">
              <a:buFont typeface="Wingdings" panose="05000000000000000000" pitchFamily="2" charset="2"/>
              <a:buChar char="v"/>
            </a:pPr>
            <a:r>
              <a:rPr lang="fa-IR" sz="2400" dirty="0" smtClean="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شبکه های </a:t>
            </a:r>
            <a:r>
              <a:rPr lang="en-US" sz="2400" dirty="0" err="1">
                <a:latin typeface="Times New Roman" panose="02020603050405020304" pitchFamily="18" charset="0"/>
                <a:cs typeface="B Nazanin" panose="00000400000000000000" pitchFamily="2" charset="-78"/>
              </a:rPr>
              <a:t>femtocell</a:t>
            </a:r>
            <a:r>
              <a:rPr lang="en-US" sz="2400" dirty="0">
                <a:latin typeface="Times New Roman" panose="02020603050405020304" pitchFamily="18" charset="0"/>
                <a:cs typeface="B Nazanin" panose="00000400000000000000" pitchFamily="2" charset="-78"/>
              </a:rPr>
              <a:t>  [5]</a:t>
            </a:r>
            <a:r>
              <a:rPr lang="fa-IR" sz="2400" dirty="0">
                <a:latin typeface="Times New Roman" panose="02020603050405020304" pitchFamily="18" charset="0"/>
                <a:cs typeface="B Nazanin" panose="00000400000000000000" pitchFamily="2" charset="-78"/>
              </a:rPr>
              <a:t>، </a:t>
            </a:r>
            <a:endParaRPr lang="fa-IR" sz="2400" dirty="0" smtClean="0">
              <a:latin typeface="Times New Roman" panose="02020603050405020304" pitchFamily="18" charset="0"/>
              <a:cs typeface="B Nazanin" panose="00000400000000000000" pitchFamily="2" charset="-78"/>
            </a:endParaRPr>
          </a:p>
          <a:p>
            <a:pPr lvl="2" algn="justLow" rtl="1">
              <a:buFont typeface="Wingdings" panose="05000000000000000000" pitchFamily="2" charset="2"/>
              <a:buChar char="v"/>
            </a:pPr>
            <a:r>
              <a:rPr lang="fa-IR" sz="2400" dirty="0" smtClean="0">
                <a:latin typeface="Times New Roman" panose="02020603050405020304" pitchFamily="18" charset="0"/>
                <a:cs typeface="B Nazanin" panose="00000400000000000000" pitchFamily="2" charset="-78"/>
              </a:rPr>
              <a:t>شبکه </a:t>
            </a:r>
            <a:r>
              <a:rPr lang="fa-IR" sz="2400" dirty="0">
                <a:latin typeface="Times New Roman" panose="02020603050405020304" pitchFamily="18" charset="0"/>
                <a:cs typeface="B Nazanin" panose="00000400000000000000" pitchFamily="2" charset="-78"/>
              </a:rPr>
              <a:t>های مش بی سیم شناختی</a:t>
            </a:r>
            <a:r>
              <a:rPr lang="en-US" sz="2400" dirty="0">
                <a:latin typeface="Times New Roman" panose="02020603050405020304" pitchFamily="18" charset="0"/>
                <a:cs typeface="B Nazanin" panose="00000400000000000000" pitchFamily="2" charset="-78"/>
              </a:rPr>
              <a:t> [6]</a:t>
            </a:r>
            <a:r>
              <a:rPr lang="fa-IR" sz="2400" dirty="0" smtClean="0">
                <a:latin typeface="Times New Roman" panose="02020603050405020304" pitchFamily="18" charset="0"/>
                <a:cs typeface="B Nazanin" panose="00000400000000000000" pitchFamily="2" charset="-78"/>
              </a:rPr>
              <a:t>،</a:t>
            </a:r>
          </a:p>
          <a:p>
            <a:pPr lvl="2" algn="justLow" rtl="1">
              <a:buFont typeface="Wingdings" panose="05000000000000000000" pitchFamily="2" charset="2"/>
              <a:buChar char="v"/>
            </a:pPr>
            <a:r>
              <a:rPr lang="fa-IR" sz="2400" dirty="0" smtClean="0">
                <a:latin typeface="Times New Roman" panose="02020603050405020304" pitchFamily="18" charset="0"/>
                <a:cs typeface="B Nazanin" panose="00000400000000000000" pitchFamily="2" charset="-78"/>
              </a:rPr>
              <a:t>همچنین </a:t>
            </a:r>
            <a:r>
              <a:rPr lang="fa-IR" sz="2400" dirty="0">
                <a:latin typeface="Times New Roman" panose="02020603050405020304" pitchFamily="18" charset="0"/>
                <a:cs typeface="B Nazanin" panose="00000400000000000000" pitchFamily="2" charset="-78"/>
              </a:rPr>
              <a:t>شبکه های سلولی عمومی </a:t>
            </a:r>
            <a:r>
              <a:rPr lang="en-US" sz="2400" dirty="0">
                <a:latin typeface="Times New Roman" panose="02020603050405020304" pitchFamily="18" charset="0"/>
                <a:cs typeface="B Nazanin" panose="00000400000000000000" pitchFamily="2" charset="-78"/>
              </a:rPr>
              <a:t>[7] </a:t>
            </a:r>
            <a:r>
              <a:rPr lang="fa-IR" sz="2400" dirty="0">
                <a:latin typeface="Times New Roman" panose="02020603050405020304" pitchFamily="18" charset="0"/>
                <a:cs typeface="B Nazanin" panose="00000400000000000000" pitchFamily="2" charset="-78"/>
              </a:rPr>
              <a:t>. </a:t>
            </a:r>
            <a:endParaRPr lang="fa-IR" sz="2400" dirty="0" smtClean="0">
              <a:latin typeface="Times New Roman" panose="02020603050405020304" pitchFamily="18" charset="0"/>
              <a:cs typeface="B Nazanin" panose="00000400000000000000" pitchFamily="2" charset="-78"/>
            </a:endParaRPr>
          </a:p>
        </p:txBody>
      </p:sp>
      <p:sp>
        <p:nvSpPr>
          <p:cNvPr id="4" name="Rounded Rectangle 3"/>
          <p:cNvSpPr/>
          <p:nvPr/>
        </p:nvSpPr>
        <p:spPr>
          <a:xfrm>
            <a:off x="2589213" y="5308979"/>
            <a:ext cx="8915400" cy="13101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smtClean="0">
                <a:latin typeface="Times New Roman" panose="02020603050405020304" pitchFamily="18" charset="0"/>
                <a:cs typeface="B Nazanin" panose="00000400000000000000" pitchFamily="2" charset="-78"/>
              </a:rPr>
              <a:t>الگوریتم</a:t>
            </a:r>
            <a:r>
              <a:rPr lang="en-US" sz="2800" dirty="0" smtClean="0">
                <a:latin typeface="Times New Roman" panose="02020603050405020304" pitchFamily="18" charset="0"/>
                <a:cs typeface="B Nazanin" panose="00000400000000000000" pitchFamily="2" charset="-78"/>
              </a:rPr>
              <a:t>RL </a:t>
            </a:r>
            <a:r>
              <a:rPr lang="fa-IR" sz="2800" dirty="0" smtClean="0">
                <a:latin typeface="Times New Roman" panose="02020603050405020304" pitchFamily="18" charset="0"/>
                <a:cs typeface="B Nazanin" panose="00000400000000000000" pitchFamily="2" charset="-78"/>
              </a:rPr>
              <a:t>ی که به طور گسترده در هر دو زمینه هوش مصنوعی و ارتباطات بی سیم استفاده می شود، </a:t>
            </a:r>
            <a:r>
              <a:rPr lang="en-US" sz="2800" dirty="0" smtClean="0">
                <a:latin typeface="Times New Roman" panose="02020603050405020304" pitchFamily="18" charset="0"/>
                <a:cs typeface="B Nazanin" panose="00000400000000000000" pitchFamily="2" charset="-78"/>
              </a:rPr>
              <a:t>Q-learning</a:t>
            </a:r>
            <a:r>
              <a:rPr lang="fa-IR" sz="2800" dirty="0" smtClean="0">
                <a:latin typeface="Times New Roman" panose="02020603050405020304" pitchFamily="18" charset="0"/>
                <a:cs typeface="B Nazanin" panose="00000400000000000000" pitchFamily="2" charset="-78"/>
              </a:rPr>
              <a:t> است</a:t>
            </a:r>
            <a:endParaRPr lang="en-US" sz="2800" dirty="0" smtClean="0">
              <a:latin typeface="Times New Roman" panose="02020603050405020304" pitchFamily="18" charset="0"/>
              <a:cs typeface="B Nazanin" panose="00000400000000000000" pitchFamily="2" charset="-78"/>
            </a:endParaRPr>
          </a:p>
          <a:p>
            <a:pPr algn="ctr" rtl="1"/>
            <a:endParaRPr lang="en-US" sz="2800" dirty="0"/>
          </a:p>
        </p:txBody>
      </p:sp>
      <p:sp>
        <p:nvSpPr>
          <p:cNvPr id="5" name="Slide Number Placeholder 4"/>
          <p:cNvSpPr>
            <a:spLocks noGrp="1"/>
          </p:cNvSpPr>
          <p:nvPr>
            <p:ph type="sldNum" sz="quarter" idx="12"/>
          </p:nvPr>
        </p:nvSpPr>
        <p:spPr/>
        <p:txBody>
          <a:bodyPr/>
          <a:lstStyle/>
          <a:p>
            <a:fld id="{0087BB5F-D0C1-46E8-9829-0437573FD97A}" type="slidenum">
              <a:rPr lang="en-US" smtClean="0"/>
              <a:t>6</a:t>
            </a:fld>
            <a:endParaRPr lang="en-US"/>
          </a:p>
        </p:txBody>
      </p:sp>
    </p:spTree>
    <p:extLst>
      <p:ext uri="{BB962C8B-B14F-4D97-AF65-F5344CB8AC3E}">
        <p14:creationId xmlns:p14="http://schemas.microsoft.com/office/powerpoint/2010/main" val="616972358"/>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sz="2400" dirty="0" smtClean="0">
                <a:latin typeface="Times New Roman" panose="02020603050405020304" pitchFamily="18" charset="0"/>
                <a:cs typeface="B Nazanin" panose="00000400000000000000" pitchFamily="2" charset="-78"/>
              </a:rPr>
              <a:t>روش </a:t>
            </a:r>
            <a:r>
              <a:rPr lang="en-US" sz="2400" dirty="0">
                <a:latin typeface="Times New Roman" panose="02020603050405020304" pitchFamily="18" charset="0"/>
                <a:cs typeface="B Nazanin" panose="00000400000000000000" pitchFamily="2" charset="-78"/>
              </a:rPr>
              <a:t>Q-learning</a:t>
            </a:r>
            <a:r>
              <a:rPr lang="fa-IR" sz="2400" dirty="0">
                <a:latin typeface="Times New Roman" panose="02020603050405020304" pitchFamily="18" charset="0"/>
                <a:cs typeface="B Nazanin" panose="00000400000000000000" pitchFamily="2" charset="-78"/>
              </a:rPr>
              <a:t> توزیع شده مزایایی بیشتر از روش های متمرکز دارد در آن هیچ سربار ارتباطی برای رسیدن به هدف یادگیری لازم نیست و عملیات شبکه به یک واحد محاسباتی تکیه نمی کند</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همچنین، در صورت لزوم، امکان ورود و حذف ایستگاه های پایه از شبکه را آسان تر می کند</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به عنوان مثال، چنین پروتکل های فرصت طلب توزیع شده ای به خوبی به شبکه های رویداد موقت و سناریوهای امداد رسانی کمک می کند، جایی که معماری های شبکه قابل ارتقاء با توپولوژی های غیر برنامه ریزی شده یا متغییرممکن است برای تکمیل هر زیرساخت بی سیم مورد نیاز باشد</a:t>
            </a:r>
            <a:r>
              <a:rPr lang="en-US" sz="2400" dirty="0">
                <a:latin typeface="Times New Roman" panose="02020603050405020304" pitchFamily="18" charset="0"/>
                <a:cs typeface="B Nazanin" panose="00000400000000000000" pitchFamily="2" charset="-78"/>
              </a:rPr>
              <a:t>.[10]</a:t>
            </a:r>
          </a:p>
        </p:txBody>
      </p:sp>
      <p:sp>
        <p:nvSpPr>
          <p:cNvPr id="4" name="Rounded Rectangle 3"/>
          <p:cNvSpPr/>
          <p:nvPr/>
        </p:nvSpPr>
        <p:spPr>
          <a:xfrm>
            <a:off x="2238233" y="409433"/>
            <a:ext cx="8952931" cy="1201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3200" dirty="0" smtClean="0">
                <a:latin typeface="Times New Roman" panose="02020603050405020304" pitchFamily="18" charset="0"/>
                <a:cs typeface="B Nazanin" panose="00000400000000000000" pitchFamily="2" charset="-78"/>
              </a:rPr>
              <a:t>در این مقاله، </a:t>
            </a:r>
            <a:r>
              <a:rPr lang="en-US" sz="3200" dirty="0" smtClean="0">
                <a:latin typeface="Times New Roman" panose="02020603050405020304" pitchFamily="18" charset="0"/>
                <a:cs typeface="B Nazanin" panose="00000400000000000000" pitchFamily="2" charset="-78"/>
              </a:rPr>
              <a:t>DSA </a:t>
            </a:r>
            <a:r>
              <a:rPr lang="fa-IR" sz="3200" dirty="0" smtClean="0">
                <a:latin typeface="Times New Roman" panose="02020603050405020304" pitchFamily="18" charset="0"/>
                <a:cs typeface="B Nazanin" panose="00000400000000000000" pitchFamily="2" charset="-78"/>
              </a:rPr>
              <a:t>مبتنی بر</a:t>
            </a:r>
            <a:r>
              <a:rPr lang="en-US" sz="3200" dirty="0" smtClean="0">
                <a:latin typeface="Times New Roman" panose="02020603050405020304" pitchFamily="18" charset="0"/>
                <a:cs typeface="B Nazanin" panose="00000400000000000000" pitchFamily="2" charset="-78"/>
              </a:rPr>
              <a:t> Q-learning </a:t>
            </a:r>
            <a:r>
              <a:rPr lang="fa-IR" sz="3200" dirty="0" smtClean="0">
                <a:latin typeface="Times New Roman" panose="02020603050405020304" pitchFamily="18" charset="0"/>
                <a:cs typeface="B Nazanin" panose="00000400000000000000" pitchFamily="2" charset="-78"/>
              </a:rPr>
              <a:t>توزیع شده است</a:t>
            </a:r>
            <a:r>
              <a:rPr lang="en-US" sz="3200" dirty="0" smtClean="0">
                <a:latin typeface="Times New Roman" panose="02020603050405020304" pitchFamily="18" charset="0"/>
                <a:cs typeface="B Nazanin" panose="00000400000000000000" pitchFamily="2" charset="-78"/>
              </a:rPr>
              <a:t>.</a:t>
            </a:r>
            <a:endParaRPr lang="en-US" sz="3200" dirty="0"/>
          </a:p>
        </p:txBody>
      </p:sp>
      <p:sp>
        <p:nvSpPr>
          <p:cNvPr id="5" name="Slide Number Placeholder 4"/>
          <p:cNvSpPr>
            <a:spLocks noGrp="1"/>
          </p:cNvSpPr>
          <p:nvPr>
            <p:ph type="sldNum" sz="quarter" idx="12"/>
          </p:nvPr>
        </p:nvSpPr>
        <p:spPr/>
        <p:txBody>
          <a:bodyPr/>
          <a:lstStyle/>
          <a:p>
            <a:fld id="{0087BB5F-D0C1-46E8-9829-0437573FD97A}" type="slidenum">
              <a:rPr lang="en-US" smtClean="0"/>
              <a:t>7</a:t>
            </a:fld>
            <a:endParaRPr lang="en-US"/>
          </a:p>
        </p:txBody>
      </p:sp>
    </p:spTree>
    <p:extLst>
      <p:ext uri="{BB962C8B-B14F-4D97-AF65-F5344CB8AC3E}">
        <p14:creationId xmlns:p14="http://schemas.microsoft.com/office/powerpoint/2010/main" val="346446820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172502" y="281182"/>
            <a:ext cx="6755642" cy="13838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smtClean="0">
                <a:latin typeface="Times New Roman" panose="02020603050405020304" pitchFamily="18" charset="0"/>
                <a:cs typeface="B Nazanin" panose="00000400000000000000" pitchFamily="2" charset="-78"/>
              </a:rPr>
              <a:t>الگوریتم های</a:t>
            </a:r>
            <a:r>
              <a:rPr lang="en-US" sz="2800" dirty="0" smtClean="0">
                <a:latin typeface="Times New Roman" panose="02020603050405020304" pitchFamily="18" charset="0"/>
                <a:cs typeface="B Nazanin" panose="00000400000000000000" pitchFamily="2" charset="-78"/>
              </a:rPr>
              <a:t> RL </a:t>
            </a:r>
            <a:r>
              <a:rPr lang="fa-IR" sz="2800" dirty="0" smtClean="0">
                <a:latin typeface="Times New Roman" panose="02020603050405020304" pitchFamily="18" charset="0"/>
                <a:cs typeface="B Nazanin" panose="00000400000000000000" pitchFamily="2" charset="-78"/>
              </a:rPr>
              <a:t>مانند</a:t>
            </a:r>
            <a:r>
              <a:rPr lang="en-US" sz="2800" dirty="0" smtClean="0">
                <a:latin typeface="Times New Roman" panose="02020603050405020304" pitchFamily="18" charset="0"/>
                <a:cs typeface="B Nazanin" panose="00000400000000000000" pitchFamily="2" charset="-78"/>
              </a:rPr>
              <a:t> Q-learning </a:t>
            </a:r>
            <a:r>
              <a:rPr lang="fa-IR" sz="2800" dirty="0" smtClean="0">
                <a:latin typeface="Times New Roman" panose="02020603050405020304" pitchFamily="18" charset="0"/>
                <a:cs typeface="B Nazanin" panose="00000400000000000000" pitchFamily="2" charset="-78"/>
              </a:rPr>
              <a:t>نشان دهنده یک رویکرد قدرتمند برای حل مسئله هستند،</a:t>
            </a:r>
          </a:p>
          <a:p>
            <a:pPr algn="ctr"/>
            <a:endParaRPr lang="en-US" sz="2800" dirty="0"/>
          </a:p>
        </p:txBody>
      </p:sp>
      <p:sp>
        <p:nvSpPr>
          <p:cNvPr id="8" name="Rounded Rectangle 7"/>
          <p:cNvSpPr/>
          <p:nvPr/>
        </p:nvSpPr>
        <p:spPr>
          <a:xfrm>
            <a:off x="1705970" y="3148952"/>
            <a:ext cx="7366379" cy="1341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smtClean="0">
                <a:latin typeface="Times New Roman" panose="02020603050405020304" pitchFamily="18" charset="0"/>
                <a:cs typeface="B Nazanin" panose="00000400000000000000" pitchFamily="2" charset="-78"/>
              </a:rPr>
              <a:t>جدیدترین راه حل ها برای این موضوع، یک روش یادگیری تقویتی سریع اکتشافی </a:t>
            </a:r>
            <a:r>
              <a:rPr lang="en-US" sz="2800" dirty="0" smtClean="0">
                <a:latin typeface="Times New Roman" panose="02020603050405020304" pitchFamily="18" charset="0"/>
                <a:cs typeface="B Nazanin" panose="00000400000000000000" pitchFamily="2" charset="-78"/>
              </a:rPr>
              <a:t>(HARL) </a:t>
            </a:r>
            <a:r>
              <a:rPr lang="fa-IR" sz="2800" dirty="0" smtClean="0">
                <a:latin typeface="Times New Roman" panose="02020603050405020304" pitchFamily="18" charset="0"/>
                <a:cs typeface="B Nazanin" panose="00000400000000000000" pitchFamily="2" charset="-78"/>
              </a:rPr>
              <a:t>است</a:t>
            </a:r>
          </a:p>
          <a:p>
            <a:pPr algn="ctr"/>
            <a:endParaRPr lang="en-US" sz="2800" dirty="0"/>
          </a:p>
        </p:txBody>
      </p:sp>
      <p:sp>
        <p:nvSpPr>
          <p:cNvPr id="9" name="Rounded Rectangle 8"/>
          <p:cNvSpPr/>
          <p:nvPr/>
        </p:nvSpPr>
        <p:spPr>
          <a:xfrm>
            <a:off x="3548418" y="1743233"/>
            <a:ext cx="6694227" cy="13275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smtClean="0">
                <a:latin typeface="Times New Roman" panose="02020603050405020304" pitchFamily="18" charset="0"/>
                <a:cs typeface="B Nazanin" panose="00000400000000000000" pitchFamily="2" charset="-78"/>
              </a:rPr>
              <a:t>اشکال مشترک آنها نیاز به تکرارهای یادگیری بسیاری است، تا به یک راه حل قابل قبول همگرا شود.</a:t>
            </a:r>
          </a:p>
          <a:p>
            <a:pPr algn="ctr"/>
            <a:endParaRPr lang="en-US" sz="2800" dirty="0"/>
          </a:p>
        </p:txBody>
      </p:sp>
      <p:sp>
        <p:nvSpPr>
          <p:cNvPr id="10" name="Rounded Rectangle 9"/>
          <p:cNvSpPr/>
          <p:nvPr/>
        </p:nvSpPr>
        <p:spPr>
          <a:xfrm>
            <a:off x="354842" y="4568321"/>
            <a:ext cx="7376615" cy="1463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dirty="0" smtClean="0">
                <a:latin typeface="Times New Roman" panose="02020603050405020304" pitchFamily="18" charset="0"/>
                <a:cs typeface="B Nazanin" panose="00000400000000000000" pitchFamily="2" charset="-78"/>
              </a:rPr>
              <a:t>هدف آن افزایش سرعت الگوریتم</a:t>
            </a:r>
            <a:r>
              <a:rPr lang="en-US" sz="2400" dirty="0" smtClean="0">
                <a:latin typeface="Times New Roman" panose="02020603050405020304" pitchFamily="18" charset="0"/>
                <a:cs typeface="B Nazanin" panose="00000400000000000000" pitchFamily="2" charset="-78"/>
              </a:rPr>
              <a:t> RL</a:t>
            </a:r>
            <a:r>
              <a:rPr lang="fa-IR" sz="2400" dirty="0" smtClean="0">
                <a:latin typeface="Times New Roman" panose="02020603050405020304" pitchFamily="18" charset="0"/>
                <a:cs typeface="B Nazanin" panose="00000400000000000000" pitchFamily="2" charset="-78"/>
              </a:rPr>
              <a:t>، به ویژه در دامنه چند عاملی با هدایت روند اکتشاف با استفاده از اطلاعات اضافی اکتشافی است. </a:t>
            </a:r>
          </a:p>
          <a:p>
            <a:pPr algn="ctr" rtl="1"/>
            <a:endParaRPr lang="en-US" sz="2400" dirty="0"/>
          </a:p>
        </p:txBody>
      </p:sp>
      <p:sp>
        <p:nvSpPr>
          <p:cNvPr id="12" name="Slide Number Placeholder 11"/>
          <p:cNvSpPr>
            <a:spLocks noGrp="1"/>
          </p:cNvSpPr>
          <p:nvPr>
            <p:ph type="sldNum" sz="quarter" idx="12"/>
          </p:nvPr>
        </p:nvSpPr>
        <p:spPr/>
        <p:txBody>
          <a:bodyPr/>
          <a:lstStyle/>
          <a:p>
            <a:fld id="{0087BB5F-D0C1-46E8-9829-0437573FD97A}" type="slidenum">
              <a:rPr lang="en-US" smtClean="0"/>
              <a:t>8</a:t>
            </a:fld>
            <a:endParaRPr lang="en-US"/>
          </a:p>
        </p:txBody>
      </p:sp>
    </p:spTree>
    <p:extLst>
      <p:ext uri="{BB962C8B-B14F-4D97-AF65-F5344CB8AC3E}">
        <p14:creationId xmlns:p14="http://schemas.microsoft.com/office/powerpoint/2010/main" val="2090193142"/>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a-IR" b="1" dirty="0" smtClean="0">
                <a:cs typeface="B Nazanin" panose="00000400000000000000" pitchFamily="2" charset="-78"/>
              </a:rPr>
              <a:t>هدف </a:t>
            </a:r>
            <a:endParaRPr lang="en-US" b="1" dirty="0">
              <a:cs typeface="B Nazanin" panose="00000400000000000000" pitchFamily="2" charset="-78"/>
            </a:endParaRPr>
          </a:p>
        </p:txBody>
      </p:sp>
      <p:sp>
        <p:nvSpPr>
          <p:cNvPr id="3" name="Content Placeholder 2"/>
          <p:cNvSpPr>
            <a:spLocks noGrp="1"/>
          </p:cNvSpPr>
          <p:nvPr>
            <p:ph idx="1"/>
          </p:nvPr>
        </p:nvSpPr>
        <p:spPr/>
        <p:txBody>
          <a:bodyPr>
            <a:noAutofit/>
          </a:bodyPr>
          <a:lstStyle/>
          <a:p>
            <a:pPr algn="justLow" rtl="1"/>
            <a:r>
              <a:rPr lang="fa-IR" sz="2800" dirty="0" smtClean="0">
                <a:latin typeface="Times New Roman" panose="02020603050405020304" pitchFamily="18" charset="0"/>
                <a:cs typeface="B Nazanin" panose="00000400000000000000" pitchFamily="2" charset="-78"/>
              </a:rPr>
              <a:t>حل </a:t>
            </a:r>
            <a:r>
              <a:rPr lang="fa-IR" sz="2800" dirty="0">
                <a:latin typeface="Times New Roman" panose="02020603050405020304" pitchFamily="18" charset="0"/>
                <a:cs typeface="B Nazanin" panose="00000400000000000000" pitchFamily="2" charset="-78"/>
              </a:rPr>
              <a:t>مسئله عملکرد ضعیف زمانبندی الگوریتم</a:t>
            </a:r>
            <a:r>
              <a:rPr lang="en-US" sz="2800" dirty="0">
                <a:latin typeface="Times New Roman" panose="02020603050405020304" pitchFamily="18" charset="0"/>
                <a:cs typeface="B Nazanin" panose="00000400000000000000" pitchFamily="2" charset="-78"/>
              </a:rPr>
              <a:t> DSA </a:t>
            </a:r>
            <a:r>
              <a:rPr lang="fa-IR" sz="2800" dirty="0">
                <a:latin typeface="Times New Roman" panose="02020603050405020304" pitchFamily="18" charset="0"/>
                <a:cs typeface="B Nazanin" panose="00000400000000000000" pitchFamily="2" charset="-78"/>
              </a:rPr>
              <a:t>مبتنی بر </a:t>
            </a:r>
            <a:r>
              <a:rPr lang="en-US" sz="2800" dirty="0">
                <a:latin typeface="Times New Roman" panose="02020603050405020304" pitchFamily="18" charset="0"/>
                <a:cs typeface="B Nazanin" panose="00000400000000000000" pitchFamily="2" charset="-78"/>
              </a:rPr>
              <a:t>RL </a:t>
            </a:r>
            <a:r>
              <a:rPr lang="fa-IR" sz="2800" dirty="0">
                <a:latin typeface="Times New Roman" panose="02020603050405020304" pitchFamily="18" charset="0"/>
                <a:cs typeface="B Nazanin" panose="00000400000000000000" pitchFamily="2" charset="-78"/>
              </a:rPr>
              <a:t>، با پیشنهاد یک طرح </a:t>
            </a:r>
            <a:r>
              <a:rPr lang="en-US" sz="2800" dirty="0">
                <a:latin typeface="Times New Roman" panose="02020603050405020304" pitchFamily="18" charset="0"/>
                <a:cs typeface="B Nazanin" panose="00000400000000000000" pitchFamily="2" charset="-78"/>
              </a:rPr>
              <a:t>DSA </a:t>
            </a:r>
            <a:r>
              <a:rPr lang="fa-IR" sz="2800" dirty="0">
                <a:latin typeface="Times New Roman" panose="02020603050405020304" pitchFamily="18" charset="0"/>
                <a:cs typeface="B Nazanin" panose="00000400000000000000" pitchFamily="2" charset="-78"/>
              </a:rPr>
              <a:t>شناختی است، که ترکیبی از</a:t>
            </a:r>
            <a:r>
              <a:rPr lang="en-US" sz="2800" dirty="0">
                <a:latin typeface="Times New Roman" panose="02020603050405020304" pitchFamily="18" charset="0"/>
                <a:cs typeface="B Nazanin" panose="00000400000000000000" pitchFamily="2" charset="-78"/>
              </a:rPr>
              <a:t> Q-learning </a:t>
            </a:r>
            <a:r>
              <a:rPr lang="fa-IR" sz="2800" dirty="0">
                <a:latin typeface="Times New Roman" panose="02020603050405020304" pitchFamily="18" charset="0"/>
                <a:cs typeface="B Nazanin" panose="00000400000000000000" pitchFamily="2" charset="-78"/>
              </a:rPr>
              <a:t>توزیع شده و</a:t>
            </a:r>
            <a:r>
              <a:rPr lang="en-US" sz="2800" dirty="0">
                <a:latin typeface="Times New Roman" panose="02020603050405020304" pitchFamily="18" charset="0"/>
                <a:cs typeface="B Nazanin" panose="00000400000000000000" pitchFamily="2" charset="-78"/>
              </a:rPr>
              <a:t> ICIC </a:t>
            </a:r>
            <a:r>
              <a:rPr lang="fa-IR" sz="2800" dirty="0">
                <a:latin typeface="Times New Roman" panose="02020603050405020304" pitchFamily="18" charset="0"/>
                <a:cs typeface="B Nazanin" panose="00000400000000000000" pitchFamily="2" charset="-78"/>
              </a:rPr>
              <a:t>با استفاده از یک سازگاری جدید از چارچوب</a:t>
            </a:r>
            <a:r>
              <a:rPr lang="en-US" sz="2800" dirty="0">
                <a:latin typeface="Times New Roman" panose="02020603050405020304" pitchFamily="18" charset="0"/>
                <a:cs typeface="B Nazanin" panose="00000400000000000000" pitchFamily="2" charset="-78"/>
              </a:rPr>
              <a:t> HARL </a:t>
            </a:r>
            <a:r>
              <a:rPr lang="fa-IR" sz="2800" dirty="0">
                <a:latin typeface="Times New Roman" panose="02020603050405020304" pitchFamily="18" charset="0"/>
                <a:cs typeface="B Nazanin" panose="00000400000000000000" pitchFamily="2" charset="-78"/>
              </a:rPr>
              <a:t>است. </a:t>
            </a:r>
            <a:endParaRPr lang="fa-IR" sz="2800" dirty="0" smtClean="0">
              <a:latin typeface="Times New Roman" panose="02020603050405020304" pitchFamily="18" charset="0"/>
              <a:cs typeface="B Nazanin" panose="00000400000000000000" pitchFamily="2" charset="-78"/>
            </a:endParaRPr>
          </a:p>
          <a:p>
            <a:pPr algn="justLow" rtl="1"/>
            <a:r>
              <a:rPr lang="fa-IR" sz="2800" dirty="0" smtClean="0">
                <a:latin typeface="Times New Roman" panose="02020603050405020304" pitchFamily="18" charset="0"/>
                <a:cs typeface="B Nazanin" panose="00000400000000000000" pitchFamily="2" charset="-78"/>
              </a:rPr>
              <a:t>علاوه </a:t>
            </a:r>
            <a:r>
              <a:rPr lang="fa-IR" sz="2800" dirty="0">
                <a:latin typeface="Times New Roman" panose="02020603050405020304" pitchFamily="18" charset="0"/>
                <a:cs typeface="B Nazanin" panose="00000400000000000000" pitchFamily="2" charset="-78"/>
              </a:rPr>
              <a:t>بر این، مطابق با استانداردهای</a:t>
            </a:r>
            <a:r>
              <a:rPr lang="en-US" sz="2800" dirty="0">
                <a:latin typeface="Times New Roman" panose="02020603050405020304" pitchFamily="18" charset="0"/>
                <a:cs typeface="B Nazanin" panose="00000400000000000000" pitchFamily="2" charset="-78"/>
              </a:rPr>
              <a:t> LTE </a:t>
            </a:r>
            <a:r>
              <a:rPr lang="fa-IR" sz="2800" dirty="0">
                <a:latin typeface="Times New Roman" panose="02020603050405020304" pitchFamily="18" charset="0"/>
                <a:cs typeface="B Nazanin" panose="00000400000000000000" pitchFamily="2" charset="-78"/>
              </a:rPr>
              <a:t>فعلی طراحی شده است و توانایی دستگاه توزیع شده هوشمند را به راحتی در</a:t>
            </a:r>
            <a:r>
              <a:rPr lang="en-US" sz="2800" dirty="0">
                <a:latin typeface="Times New Roman" panose="02020603050405020304" pitchFamily="18" charset="0"/>
                <a:cs typeface="B Nazanin" panose="00000400000000000000" pitchFamily="2" charset="-78"/>
              </a:rPr>
              <a:t> LTE </a:t>
            </a:r>
            <a:r>
              <a:rPr lang="fa-IR" sz="2800" dirty="0">
                <a:latin typeface="Times New Roman" panose="02020603050405020304" pitchFamily="18" charset="0"/>
                <a:cs typeface="B Nazanin" panose="00000400000000000000" pitchFamily="2" charset="-78"/>
              </a:rPr>
              <a:t>فعلی یا آینده اجرا (پیاده سازی)می کند</a:t>
            </a:r>
            <a:r>
              <a:rPr lang="en-US" sz="2800" dirty="0">
                <a:latin typeface="Times New Roman" panose="02020603050405020304" pitchFamily="18" charset="0"/>
                <a:cs typeface="B Nazanin" panose="00000400000000000000" pitchFamily="2" charset="-78"/>
              </a:rPr>
              <a:t>.</a:t>
            </a:r>
          </a:p>
          <a:p>
            <a:pPr algn="justLow"/>
            <a:endParaRPr lang="en-US" sz="2800" dirty="0">
              <a:latin typeface="Times New Roman" panose="02020603050405020304" pitchFamily="18" charset="0"/>
              <a:cs typeface="B Nazanin" panose="00000400000000000000" pitchFamily="2" charset="-78"/>
            </a:endParaRPr>
          </a:p>
        </p:txBody>
      </p:sp>
      <p:sp>
        <p:nvSpPr>
          <p:cNvPr id="5" name="Slide Number Placeholder 4"/>
          <p:cNvSpPr>
            <a:spLocks noGrp="1"/>
          </p:cNvSpPr>
          <p:nvPr>
            <p:ph type="sldNum" sz="quarter" idx="12"/>
          </p:nvPr>
        </p:nvSpPr>
        <p:spPr/>
        <p:txBody>
          <a:bodyPr/>
          <a:lstStyle/>
          <a:p>
            <a:fld id="{0087BB5F-D0C1-46E8-9829-0437573FD97A}" type="slidenum">
              <a:rPr lang="en-US" smtClean="0"/>
              <a:t>9</a:t>
            </a:fld>
            <a:endParaRPr lang="en-US"/>
          </a:p>
        </p:txBody>
      </p:sp>
    </p:spTree>
    <p:extLst>
      <p:ext uri="{BB962C8B-B14F-4D97-AF65-F5344CB8AC3E}">
        <p14:creationId xmlns:p14="http://schemas.microsoft.com/office/powerpoint/2010/main" val="2456291947"/>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159</TotalTime>
  <Words>2593</Words>
  <Application>Microsoft Office PowerPoint</Application>
  <PresentationFormat>Widescreen</PresentationFormat>
  <Paragraphs>112</Paragraphs>
  <Slides>27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B Nazanin</vt:lpstr>
      <vt:lpstr>Calibri</vt:lpstr>
      <vt:lpstr>Century Gothic</vt:lpstr>
      <vt:lpstr>Times New Roman</vt:lpstr>
      <vt:lpstr>Wingdings</vt:lpstr>
      <vt:lpstr>Wingdings 3</vt:lpstr>
      <vt:lpstr>Wisp</vt:lpstr>
      <vt:lpstr>Q-Learning سریع اکتشافی توزیع شده برای مدیریت قوی طیف شناختی در سیستم های سلولی LTE </vt:lpstr>
      <vt:lpstr>چکیده </vt:lpstr>
      <vt:lpstr>چکیده </vt:lpstr>
      <vt:lpstr>مقدمه  </vt:lpstr>
      <vt:lpstr>هماهنگی تداخل بین سلولی (ICIC)</vt:lpstr>
      <vt:lpstr>PowerPoint Presentation</vt:lpstr>
      <vt:lpstr>PowerPoint Presentation</vt:lpstr>
      <vt:lpstr>PowerPoint Presentation</vt:lpstr>
      <vt:lpstr>هدف </vt:lpstr>
      <vt:lpstr>کارهای قبلی </vt:lpstr>
      <vt:lpstr>2. هماهنگی تداخل درون سلولی در لینک پایین رونده LTE </vt:lpstr>
      <vt:lpstr>PowerPoint Presentation</vt:lpstr>
      <vt:lpstr>PowerPoint Presentation</vt:lpstr>
      <vt:lpstr>3. دسترسی طیفی دینامیک (پویا) مبتنی بر Q-learningتوزیع شده </vt:lpstr>
      <vt:lpstr>3.1 یادگیری تقویتی</vt:lpstr>
      <vt:lpstr>PowerPoint Presentation</vt:lpstr>
      <vt:lpstr>3.2  Q-learning توزیع شده ی بیطرف  </vt:lpstr>
      <vt:lpstr>PowerPoint Presentation</vt:lpstr>
      <vt:lpstr>PowerPoint Presentation</vt:lpstr>
      <vt:lpstr>PowerPoint Presentation</vt:lpstr>
      <vt:lpstr>4.1 Q-Learning سریع اکتشافی توزیع شده </vt:lpstr>
      <vt:lpstr>4.1یادگیری تقویتی اکتشافی سریع</vt:lpstr>
      <vt:lpstr>4.2 Distributed ICIC Accelerated Q-Learning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14</cp:revision>
  <dcterms:created xsi:type="dcterms:W3CDTF">2017-11-11T21:25:27Z</dcterms:created>
  <dcterms:modified xsi:type="dcterms:W3CDTF">2017-11-12T00:04:38Z</dcterms:modified>
</cp:coreProperties>
</file>